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89" r:id="rId9"/>
    <p:sldId id="263" r:id="rId10"/>
    <p:sldId id="288" r:id="rId11"/>
    <p:sldId id="290" r:id="rId12"/>
    <p:sldId id="291" r:id="rId13"/>
    <p:sldId id="292" r:id="rId14"/>
    <p:sldId id="294" r:id="rId15"/>
    <p:sldId id="295" r:id="rId16"/>
    <p:sldId id="267" r:id="rId17"/>
    <p:sldId id="296" r:id="rId18"/>
    <p:sldId id="297" r:id="rId19"/>
    <p:sldId id="298" r:id="rId20"/>
    <p:sldId id="299" r:id="rId21"/>
    <p:sldId id="305" r:id="rId22"/>
    <p:sldId id="306" r:id="rId23"/>
    <p:sldId id="307" r:id="rId24"/>
    <p:sldId id="308" r:id="rId25"/>
    <p:sldId id="309" r:id="rId26"/>
    <p:sldId id="300" r:id="rId27"/>
    <p:sldId id="302" r:id="rId28"/>
    <p:sldId id="303" r:id="rId29"/>
    <p:sldId id="316" r:id="rId30"/>
    <p:sldId id="318" r:id="rId31"/>
    <p:sldId id="317" r:id="rId32"/>
    <p:sldId id="310" r:id="rId33"/>
    <p:sldId id="311" r:id="rId34"/>
    <p:sldId id="312" r:id="rId35"/>
    <p:sldId id="304" r:id="rId36"/>
    <p:sldId id="301" r:id="rId37"/>
    <p:sldId id="313" r:id="rId38"/>
    <p:sldId id="314" r:id="rId39"/>
    <p:sldId id="315" r:id="rId40"/>
    <p:sldId id="28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315" y="2514600"/>
            <a:ext cx="9153298" cy="3065106"/>
          </a:xfrm>
        </p:spPr>
        <p:txBody>
          <a:bodyPr>
            <a:normAutofit/>
          </a:bodyPr>
          <a:lstStyle/>
          <a:p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29208"/>
            <a:ext cx="9675813" cy="602757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sk-SK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rof. Dr. Anna </a:t>
            </a:r>
            <a:r>
              <a:rPr lang="sk-SK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Makišová</a:t>
            </a:r>
            <a:r>
              <a:rPr lang="sk-SK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sk-SK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Univerzita v Novom Sade</a:t>
            </a:r>
          </a:p>
          <a:p>
            <a:pPr>
              <a:spcBef>
                <a:spcPts val="0"/>
              </a:spcBef>
            </a:pPr>
            <a:r>
              <a:rPr lang="sk-SK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Filozofická fakulta </a:t>
            </a:r>
          </a:p>
          <a:p>
            <a:pPr>
              <a:spcBef>
                <a:spcPts val="0"/>
              </a:spcBef>
            </a:pPr>
            <a:r>
              <a:rPr lang="sk-SK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Oddelenie </a:t>
            </a:r>
            <a:r>
              <a:rPr lang="sk-SK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slovakistiky</a:t>
            </a:r>
          </a:p>
          <a:p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sk-SK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sk-SK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SLOVÁ CUDZIEHO PÔVODU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sk-SK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SLOVENČINE  </a:t>
            </a:r>
            <a:r>
              <a:rPr lang="it-IT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k-SK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sk-SK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k-SK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Hložany</a:t>
            </a:r>
            <a:r>
              <a:rPr lang="sk-SK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 mája 2023</a:t>
            </a:r>
            <a:endParaRPr lang="sk-SK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6899" y="613775"/>
            <a:ext cx="9387713" cy="52974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umývať si ruky ako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Pilát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neveriaci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Tomáš/</a:t>
            </a:r>
            <a:r>
              <a:rPr lang="sk-SK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tomáš</a:t>
            </a:r>
            <a:endParaRPr lang="sk-SK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gordický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uzol</a:t>
            </a:r>
            <a:endParaRPr lang="sk-SK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Achillova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päta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sivá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eminencia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potemkinovské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hamletovská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posledný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mohykán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1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1743" y="488515"/>
            <a:ext cx="9462870" cy="5599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citátové </a:t>
            </a:r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výrazy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ustálené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slovné spojenia reprodukované v pôvodnom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neobrazné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terminologické (napr.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grata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obrazné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frazeologizované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(napr.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deus ex machina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niektoré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 v preloženej podobe (napr.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circulus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vitiosus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bludný kruh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75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1743" y="488515"/>
            <a:ext cx="9462870" cy="5599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kalk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slovo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alebo slovné spojenie utvorené presným prekladom štruktúrnych prvkov (morfém alebo slov) cudzieho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radix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koreň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myš </a:t>
            </a:r>
          </a:p>
        </p:txBody>
      </p:sp>
    </p:spTree>
    <p:extLst>
      <p:ext uri="{BB962C8B-B14F-4D97-AF65-F5344CB8AC3E}">
        <p14:creationId xmlns:p14="http://schemas.microsoft.com/office/powerpoint/2010/main" val="9232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5302" y="665017"/>
            <a:ext cx="9609311" cy="54226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 </a:t>
            </a:r>
            <a:r>
              <a:rPr lang="sk-SK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cudzích </a:t>
            </a: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substantív</a:t>
            </a:r>
          </a:p>
          <a:p>
            <a:pPr marL="0" indent="0" algn="ctr">
              <a:buNone/>
            </a:pP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životné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zaraďujú sa do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jednej z troch tried podstatných mien podľa gramatického </a:t>
            </a:r>
            <a:r>
              <a:rPr lang="pl-P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rodu</a:t>
            </a:r>
            <a:endParaRPr lang="sk-SK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názvy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zaraďujú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gramatického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rodu podľa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svojho prirodzeného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mužský rod: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sir, šejk, šach, aga, dóža, don, šor, vajda,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efendi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kuli, abbé, atašé, pikolo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ženský rod: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metresa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doňa,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šora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Sapfo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Rút, madam, miss, nymfa, lady</a:t>
            </a:r>
          </a:p>
          <a:p>
            <a:pPr marL="0" indent="0">
              <a:buNone/>
            </a:pPr>
            <a:endParaRPr lang="sk-SK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044" y="266007"/>
            <a:ext cx="10595956" cy="6396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neživotné substantíva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rodovom zaradení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rozhoduje ich zakončenie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k-SK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zakončené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spoluhlásku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zvyčajne sa zaraďujú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triedy mužských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substantív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peletón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balkón, chorál, epos, epitaf, exlibris, sektor, semester, bonsaj, konvoj, paušál, komfort, Štokholm, Liverpool,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Washington</a:t>
            </a:r>
          </a:p>
        </p:txBody>
      </p:sp>
    </p:spTree>
    <p:extLst>
      <p:ext uri="{BB962C8B-B14F-4D97-AF65-F5344CB8AC3E}">
        <p14:creationId xmlns:p14="http://schemas.microsoft.com/office/powerpoint/2010/main" val="3069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294" y="365759"/>
            <a:ext cx="10562705" cy="6296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-a     </a:t>
            </a: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ženský rod </a:t>
            </a:r>
            <a:endParaRPr lang="sk-SK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dráma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téma, irónia, forma, agáva, bója, pauza, kométa,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pergola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rétorika, Kanada, Kuba, Čína, Angola, Amazonka,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Hirošima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-o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stredný rod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gesto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džudo, byro, silo, veto, krédo, kimono, laso, bendžo, korzo, lečo, Mexiko, Maroko, Monako, Colorado,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Ohio</a:t>
            </a:r>
            <a:endParaRPr lang="sk-SK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1804" y="565265"/>
            <a:ext cx="9542810" cy="605166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prípony atypické, rodovo slabé: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mužský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rod: -a 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3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humanista, </a:t>
            </a:r>
            <a:r>
              <a:rPr lang="sk-SK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moralista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-o (</a:t>
            </a:r>
            <a:r>
              <a:rPr lang="sk-SK" sz="35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gigolo</a:t>
            </a:r>
            <a:r>
              <a:rPr lang="sk-SK" sz="3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libero, </a:t>
            </a:r>
            <a:r>
              <a:rPr lang="sk-SK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impresário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ženský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rod: ø, 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áž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sk-SK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éž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sk-SK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ež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garáž</a:t>
            </a:r>
            <a:r>
              <a:rPr lang="sk-SK" sz="3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griláž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pasáž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-i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 písme častejšie -y vzor žena  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sk-SK" sz="3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(Helsinki</a:t>
            </a:r>
            <a:r>
              <a:rPr lang="sk-SK" sz="3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Alpy, Andy, Benátky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Atény)</a:t>
            </a:r>
            <a:endParaRPr lang="sk-SK" sz="3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vzor ulica </a:t>
            </a:r>
            <a:endParaRPr lang="sk-SK" sz="3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</a:t>
            </a:r>
            <a:r>
              <a:rPr lang="sk-SK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Pyreneje</a:t>
            </a:r>
            <a:r>
              <a:rPr lang="sk-SK" sz="3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Himaláje, rifle, </a:t>
            </a:r>
            <a:r>
              <a:rPr lang="sk-SK" sz="35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lasane</a:t>
            </a:r>
            <a:r>
              <a:rPr lang="sk-SK" sz="3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galeje)</a:t>
            </a:r>
            <a:endParaRPr lang="sk-SK" sz="3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stredný 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rod: 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-um, -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(</a:t>
            </a:r>
            <a:r>
              <a:rPr lang="sk-SK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rádium</a:t>
            </a:r>
            <a:r>
              <a:rPr lang="sk-SK" sz="3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privilégium, epiteton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302" y="714894"/>
            <a:ext cx="10038518" cy="55695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Skloňovanie 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cudzích podstatných mien mužského 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marL="0" indent="0" algn="ctr">
              <a:buNone/>
            </a:pP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 chlap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 zadné samohlásky -o, -ó, -u, -ú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Ševčenko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László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Defoe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Néhrú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Hajdú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sg. na -us, -os- es, -as, -is </a:t>
            </a:r>
            <a:endParaRPr lang="sk-SK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génius</a:t>
            </a:r>
            <a:r>
              <a:rPr lang="pt-BR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Sokrates, Sizyfos, Odyseus, Adonis, </a:t>
            </a:r>
            <a:endParaRPr lang="sk-SK" sz="3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Ikaros</a:t>
            </a:r>
            <a:r>
              <a:rPr lang="pt-BR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héros</a:t>
            </a:r>
            <a:endParaRPr lang="sk-SK" sz="3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-m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šéf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moslim</a:t>
            </a:r>
            <a:endParaRPr lang="sk-SK" sz="3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3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436" y="798022"/>
            <a:ext cx="9689384" cy="5486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 </a:t>
            </a:r>
            <a:r>
              <a:rPr lang="sk-SK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hrdina </a:t>
            </a:r>
            <a:endParaRPr lang="sk-SK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ta, -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poeta, slavista, futbalista, husita, traktorista,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turista, huslista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cudzie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(ruské, české) krstné mená, priezviská (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Koľa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Voloďa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Serioža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Aľoša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Kosťa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Purkyně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Bechyně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 </a:t>
            </a:r>
            <a:endParaRPr lang="sk-SK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 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059" y="249382"/>
            <a:ext cx="9805762" cy="603506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cudzie </a:t>
            </a:r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životné maskulína, ktoré sa vo výslovnosti končia na i-ovú alebo e-ovú samohlásku: i, í, y, e ű, é ä, ő, </a:t>
            </a:r>
            <a: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ě</a:t>
            </a:r>
          </a:p>
          <a:p>
            <a:pPr marL="0" indent="0" algn="ctr">
              <a:buNone/>
            </a:pPr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 kuli</a:t>
            </a:r>
          </a:p>
          <a:p>
            <a:pPr marL="0" indent="0" algn="just">
              <a:buNone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</a:t>
            </a:r>
            <a:r>
              <a:rPr lang="sk-SK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kuli-ø                     </a:t>
            </a: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kuli-</a:t>
            </a:r>
            <a:r>
              <a:rPr lang="sk-SK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ovia</a:t>
            </a:r>
            <a:endParaRPr lang="sk-SK" sz="3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kuli-ho                    kuli-</a:t>
            </a:r>
            <a:r>
              <a:rPr lang="sk-SK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endParaRPr lang="sk-SK" sz="3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</a:t>
            </a: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kuli-mu                  kuli-</a:t>
            </a:r>
            <a:r>
              <a:rPr lang="sk-SK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endParaRPr lang="sk-SK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kuli-ho                   kuli-</a:t>
            </a:r>
            <a:r>
              <a:rPr lang="sk-SK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endParaRPr lang="sk-SK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kuli-m                    kuli-och</a:t>
            </a:r>
          </a:p>
          <a:p>
            <a:pPr marL="0" indent="0" algn="just">
              <a:buNone/>
            </a:pPr>
            <a:r>
              <a:rPr lang="sk-SK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 kuli-m                    kuli-</a:t>
            </a:r>
            <a:r>
              <a:rPr lang="sk-SK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</a:t>
            </a:r>
            <a:endParaRPr lang="sk-SK" sz="3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074" y="1007706"/>
            <a:ext cx="9433216" cy="495016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3.3.7. skloňuje pomnožné podstatné mená,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zdomácnené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slová cudzieho pôvodu, skloňuje </a:t>
            </a:r>
            <a:endParaRPr lang="sk-SK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neživotné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podstatné mená mužského rodu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zakončené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-l, -r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3.3.8. rozoznáva cudzie nesklonné podstatné mená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jednotlivo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 v texte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804" y="681644"/>
            <a:ext cx="9972016" cy="56028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eživotné</a:t>
            </a:r>
          </a:p>
          <a:p>
            <a:pPr marL="0" indent="0" algn="ctr">
              <a:buNone/>
            </a:pPr>
            <a:r>
              <a:rPr lang="sk-SK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 dub</a:t>
            </a:r>
            <a:endParaRPr lang="sk-SK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sk-SK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-os, -es </a:t>
            </a:r>
            <a:r>
              <a:rPr lang="sk-SK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3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realizmus, kozmos, epos, kolos, </a:t>
            </a:r>
            <a:r>
              <a:rPr lang="sk-SK" sz="3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vírus</a:t>
            </a:r>
            <a:r>
              <a:rPr lang="sk-SK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sz="3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humanizmus – humanizmu, kozmos – </a:t>
            </a:r>
            <a:r>
              <a:rPr lang="sk-SK" sz="3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kozmu    </a:t>
            </a:r>
            <a:endParaRPr lang="sk-SK" sz="3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k-SK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 -l (</a:t>
            </a:r>
            <a:r>
              <a:rPr lang="sk-SK" sz="3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golier</a:t>
            </a:r>
            <a:r>
              <a:rPr lang="sk-SK" sz="3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papier, materiál, lokál, február, lekvár)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sk-SK" sz="3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sk-SK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sk-SK" sz="3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sk-SK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cirkusu, vírus – vírusu, epos – </a:t>
            </a:r>
            <a:r>
              <a:rPr lang="sk-SK" sz="3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eposu</a:t>
            </a:r>
            <a:r>
              <a:rPr lang="sk-SK" sz="3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sk-SK" sz="3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804" y="681644"/>
            <a:ext cx="9972016" cy="5602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 stroj</a:t>
            </a:r>
            <a:endParaRPr lang="sk-SK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lutz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Cambridge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kejmbridž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Versailles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versaj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383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302" y="714894"/>
            <a:ext cx="10038518" cy="556955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Skloňovanie 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cudzích podstatných mien 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ženského rod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marL="0" indent="0" algn="ctr">
              <a:buNone/>
            </a:pPr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 žena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idea, Andrea, </a:t>
            </a:r>
            <a:r>
              <a:rPr lang="sk-SK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Nikaraqua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Odysea, Tímea)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sa vyslovuje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(</a:t>
            </a:r>
            <a:r>
              <a:rPr lang="sk-SK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Costarica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Salamanca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Tosca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Casablanca)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L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idei, Andrei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-í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aloí, ideí,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orchideí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Izida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Írida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d/ď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Izide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Íride</a:t>
            </a:r>
            <a:endParaRPr lang="sk-SK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3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051" y="448888"/>
            <a:ext cx="10071769" cy="5835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 ulica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sg</a:t>
            </a:r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-ia, -</a:t>
            </a:r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funkcia,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fúzia, fúria, beánia, televízia, Mária, Dalmácia, Panónia, harpya, Líbya, </a:t>
            </a:r>
            <a:r>
              <a:rPr lang="sk-SK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Antalya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pomnožné -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financie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ovácie, textílie, reálie, 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naturálie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výslovnosť -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ňa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Bologna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Campagna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akcií, divízií, funkcií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platí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revolúciám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revolúciách; akcia,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alternácia</a:t>
            </a:r>
          </a:p>
        </p:txBody>
      </p:sp>
    </p:spTree>
    <p:extLst>
      <p:ext uri="{BB962C8B-B14F-4D97-AF65-F5344CB8AC3E}">
        <p14:creationId xmlns:p14="http://schemas.microsoft.com/office/powerpoint/2010/main" val="8821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051" y="448888"/>
            <a:ext cx="10071769" cy="5835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 dlaň</a:t>
            </a:r>
          </a:p>
          <a:p>
            <a:pPr marL="0" indent="0" algn="ctr">
              <a:buNone/>
            </a:pPr>
            <a:endParaRPr lang="sk-SK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zakončené na -x </a:t>
            </a:r>
            <a:r>
              <a:rPr lang="pl-P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prax</a:t>
            </a:r>
            <a:r>
              <a:rPr lang="pl-PL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syntax)</a:t>
            </a:r>
          </a:p>
        </p:txBody>
      </p:sp>
    </p:spTree>
    <p:extLst>
      <p:ext uri="{BB962C8B-B14F-4D97-AF65-F5344CB8AC3E}">
        <p14:creationId xmlns:p14="http://schemas.microsoft.com/office/powerpoint/2010/main" val="22171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302" y="714894"/>
            <a:ext cx="10038518" cy="55695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Skloňovanie 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cudzích podstatných mien 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stredného rod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marL="0" indent="0" algn="ctr">
              <a:buNone/>
            </a:pPr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 mesto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-um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gymnázium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štúdium,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epiteton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epiteton – epiteta, akvárium –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akvária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-u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rádiu, gymnáziu, múzeu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       </a:t>
            </a:r>
            <a:r>
              <a:rPr lang="it-I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 -eto, -eton, -</a:t>
            </a:r>
            <a:r>
              <a:rPr lang="it-I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duet, gest, kont,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45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4771"/>
            <a:ext cx="9739260" cy="5519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noslovenské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miestne názvy stredného rodu zakončené na -e skloňujú sa podľa vzoru srdce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Hradiště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Tientište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zakončené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-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alebo -í skloňujú sa podľa vzoru vysvedčenie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Belopolie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Međugorie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Předmostí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Vrchlabí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Ústí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553" y="565265"/>
            <a:ext cx="10005267" cy="5685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úplne zdomácnené slová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čiastočne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(neúplne) zdomácnené slová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pirát, vízum, ofsajd,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syntax, póza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684" y="648394"/>
            <a:ext cx="9789136" cy="56360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485" y="945111"/>
            <a:ext cx="682798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684" y="415635"/>
            <a:ext cx="9789136" cy="615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kola</a:t>
            </a:r>
            <a:r>
              <a:rPr lang="sk-SK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kola</a:t>
            </a:r>
            <a:r>
              <a:rPr lang="sk-SK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ovať </a:t>
            </a:r>
          </a:p>
          <a:p>
            <a:pPr marL="0" indent="0" algn="just">
              <a:buNone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kolaps → </a:t>
            </a:r>
            <a:r>
              <a:rPr lang="sk-SK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collapsus</a:t>
            </a: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absor</a:t>
            </a:r>
            <a:r>
              <a:rPr lang="sk-SK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cia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</a:t>
            </a:r>
            <a:r>
              <a:rPr lang="sk-SK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sorbovať </a:t>
            </a: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absorpcia → </a:t>
            </a:r>
            <a:r>
              <a:rPr lang="sk-SK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absorptus</a:t>
            </a: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detekcia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detegovať </a:t>
            </a: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detekcia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k-SK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</a:t>
            </a: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detegovať → </a:t>
            </a:r>
            <a:r>
              <a:rPr lang="sk-SK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detegere</a:t>
            </a: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transkripcia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transkribovať</a:t>
            </a:r>
          </a:p>
          <a:p>
            <a:pPr marL="0" indent="0" algn="just">
              <a:buNone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transkripcia → </a:t>
            </a:r>
            <a:r>
              <a:rPr lang="sk-SK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transcriptio</a:t>
            </a: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transkribovať → </a:t>
            </a:r>
            <a:r>
              <a:rPr lang="sk-SK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transcribere</a:t>
            </a:r>
            <a:endParaRPr lang="sk-SK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0" y="897776"/>
            <a:ext cx="9136502" cy="3847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obohacovanie 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rozširovanie 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slovnej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zásoby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preberanie slov vo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všetkých obdobiach jazykového vývinu </a:t>
            </a: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situácii tzv. lexikálneho deficitu</a:t>
            </a: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553" y="565265"/>
            <a:ext cx="10005267" cy="56859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nezdomácnené slová:</a:t>
            </a:r>
          </a:p>
          <a:p>
            <a:pPr marL="0" indent="0">
              <a:buNone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čiastočne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sklonné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úplne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nesklonné </a:t>
            </a:r>
            <a:endParaRPr lang="sk-SK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revue, dabing, eidam, röntgen, bowle, </a:t>
            </a:r>
            <a:endParaRPr lang="sk-SK" sz="3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sherry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šansonier,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dressing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mail, bulletin, </a:t>
            </a:r>
            <a:endParaRPr lang="sk-SK" sz="3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interview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show,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foyer </a:t>
            </a:r>
            <a:endParaRPr lang="sk-SK" sz="3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684" y="648394"/>
            <a:ext cx="9789136" cy="563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nezdomácnené cudzie slová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vlastné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mená, a to antroponymá, t. j. rodné (krstné) mená a priezviská a geografické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názvy vzdialených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alebo menej známych miest, krajov, riek, pohorí, vrchov </a:t>
            </a: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Denis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Nikolaus</a:t>
            </a:r>
            <a:endParaRPr lang="sk-SK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Udo</a:t>
            </a:r>
            <a:r>
              <a:rPr lang="sk-SK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Leonardo, </a:t>
            </a:r>
            <a:r>
              <a:rPr lang="sk-SK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Leonardo 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Vinci </a:t>
            </a:r>
            <a:r>
              <a:rPr lang="sk-SK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s 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Leonardom da Vincim</a:t>
            </a:r>
            <a:endParaRPr lang="sk-SK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684" y="648394"/>
            <a:ext cx="9789136" cy="56360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zemepisné </a:t>
            </a:r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názvy </a:t>
            </a: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poslovenčenej </a:t>
            </a:r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podobe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Belgicko, Holandsko, Švajčiarsko, Rakúsko, Paríž, Viedeň, Ženeva </a:t>
            </a:r>
            <a:endParaRPr lang="sk-SK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viacslovné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cudzie zemepisné názvy </a:t>
            </a:r>
            <a:endParaRPr lang="sk-SK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Mont 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Blanc – Mont Blancu </a:t>
            </a:r>
            <a:endParaRPr lang="sk-SK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New 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York – New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Yorku </a:t>
            </a:r>
          </a:p>
          <a:p>
            <a:pPr marL="0" indent="0" algn="just">
              <a:buNone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Santa </a:t>
            </a:r>
            <a:r>
              <a:rPr lang="sk-SK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Santa </a:t>
            </a:r>
            <a:r>
              <a:rPr lang="sk-SK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Marie</a:t>
            </a:r>
            <a:endParaRPr lang="sk-SK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Monte 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 – Monte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Carla </a:t>
            </a:r>
          </a:p>
          <a:p>
            <a:pPr marL="0" indent="0" algn="just">
              <a:buNone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Tel 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Aviv – Tel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Avivu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 </a:t>
            </a:r>
            <a:r>
              <a:rPr lang="pt-BR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Janeiro – z Ria de Janeiro</a:t>
            </a:r>
            <a:endParaRPr lang="sk-SK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684" y="648394"/>
            <a:ext cx="9789136" cy="563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čiastočne </a:t>
            </a: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sklonné podstatné </a:t>
            </a:r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mená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penále –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vzdať 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sk-SK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penálov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zaujať stanovisko k </a:t>
            </a:r>
            <a:r>
              <a:rPr lang="sk-SK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penálom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robiť niečo s </a:t>
            </a:r>
            <a:r>
              <a:rPr lang="sk-SK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penálmi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revue – </a:t>
            </a:r>
            <a:r>
              <a:rPr lang="sk-SK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revui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revuí, revuám, revuách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revuami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kanoe 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kanoí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kanoám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sk-SK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kanoách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sk-SK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kanoami</a:t>
            </a:r>
            <a:endParaRPr lang="sk-SK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atašé – </a:t>
            </a:r>
            <a:r>
              <a:rPr lang="pt-BR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atašého, atašému, o atašém, s </a:t>
            </a:r>
            <a:r>
              <a:rPr lang="pt-BR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atašém</a:t>
            </a:r>
            <a:endParaRPr lang="sk-SK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foyer – </a:t>
            </a:r>
            <a:r>
              <a:rPr lang="sk-SK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foye</a:t>
            </a:r>
            <a:r>
              <a:rPr lang="de-D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foye</a:t>
            </a:r>
            <a:r>
              <a:rPr lang="de-D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foye</a:t>
            </a:r>
            <a:r>
              <a:rPr lang="de-D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 </a:t>
            </a:r>
            <a:endParaRPr lang="sk-SK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skóre 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skórom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skórmi</a:t>
            </a:r>
            <a:endParaRPr lang="sk-SK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promile – </a:t>
            </a:r>
            <a:r>
              <a:rPr lang="sk-SK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promilom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promilami</a:t>
            </a:r>
            <a:endParaRPr lang="sk-SK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684" y="648394"/>
            <a:ext cx="9789136" cy="563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pridanie prípony: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misska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taxi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pony –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taxík, poník</a:t>
            </a:r>
            <a:endParaRPr lang="sk-SK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kivi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Miriam, Dagmar, Karin, Ingrid, </a:t>
            </a:r>
            <a:r>
              <a:rPr lang="sk-SK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Ester, </a:t>
            </a:r>
            <a:r>
              <a:rPr lang="sk-SK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Judit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 algn="just">
              <a:buNone/>
            </a:pP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v-S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kiv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Miriam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Dagmar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Karin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Ingrid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Edit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k-SK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v-S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Judit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nescafé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neska</a:t>
            </a:r>
          </a:p>
        </p:txBody>
      </p:sp>
    </p:spTree>
    <p:extLst>
      <p:ext uri="{BB962C8B-B14F-4D97-AF65-F5344CB8AC3E}">
        <p14:creationId xmlns:p14="http://schemas.microsoft.com/office/powerpoint/2010/main" val="19368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305" y="615142"/>
            <a:ext cx="9905515" cy="5669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nesklonné </a:t>
            </a:r>
            <a:r>
              <a:rPr lang="sk-SK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podstatné mená </a:t>
            </a:r>
            <a:endParaRPr lang="sk-SK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zakončením sa veľmi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odlišujú od zakončenia slovenských vzorov v danom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mužský rod: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guru, kakadu, marabu, zebu, </a:t>
            </a:r>
            <a:r>
              <a:rPr lang="sk-SK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nandu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ženský rod: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miss, lady, madam, rely,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jury,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whisky, avenue, šou,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cunami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26" y="731520"/>
            <a:ext cx="9722635" cy="55529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stredný rod </a:t>
            </a:r>
            <a:endParaRPr lang="sk-SK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e/-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é: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bienále, rande, finále, filé, repete, pastorále, konkláve, relé,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saké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soté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klišé, defilé, hašé, kupé, pyré, varieté, turné alibi, buly, kupé, želé, kombiné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i/-í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písme aj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–y):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taxi, alibi, dementi, harakiri, maggi, safari, müsli, derby, hobby, ragby, brandy, buly, penny,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Sydney</a:t>
            </a:r>
            <a:endParaRPr lang="sk-SK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u/-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ú: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iglu, tabu, tofu, sudoku,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gnu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Peru, Baku, Korfu,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Dachau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ragú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o/-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ó: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zoo, gro, káro, go, šodó,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inró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žabó</a:t>
            </a:r>
            <a:endParaRPr lang="sk-SK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26" y="731520"/>
            <a:ext cx="9722635" cy="5552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nesklonné adjektíva  </a:t>
            </a:r>
          </a:p>
          <a:p>
            <a:pPr marL="0" indent="0" algn="ctr">
              <a:buNone/>
            </a:pPr>
            <a:endParaRPr lang="sk-SK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chýba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kategória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stoja vždy pred podstatným menom </a:t>
            </a:r>
          </a:p>
          <a:p>
            <a:pPr marL="0" indent="0">
              <a:buNone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program)</a:t>
            </a:r>
          </a:p>
          <a:p>
            <a:pPr marL="0" indent="0">
              <a:buNone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nealko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nápoje)</a:t>
            </a:r>
          </a:p>
          <a:p>
            <a:pPr marL="0" indent="0">
              <a:buNone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netto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váha)</a:t>
            </a:r>
          </a:p>
          <a:p>
            <a:pPr marL="0" indent="0">
              <a:buNone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brutto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(príjem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26" y="731520"/>
            <a:ext cx="9722635" cy="5552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k-SK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farba alebo farebný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odtienok: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bordó,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pepito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kaki, molet, káro, blond </a:t>
            </a:r>
            <a:endParaRPr lang="sk-SK" sz="3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hodnotenie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osi dobrý –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zlý: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fajn, príma,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senzi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grogy, tip-top, fér, fit,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hodnotenie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osi pekný –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nepekný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nóbl, sexi, šik,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plisé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(sukňa, šaty),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glacé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(rukavičky),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froté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(uterák),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buklé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koberec)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26" y="731520"/>
            <a:ext cx="9722635" cy="555292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odstraňovať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nesklonnosť rozmanitými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postupmi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slovotvorné </a:t>
            </a:r>
            <a:r>
              <a:rPr lang="sk-SK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prípony:</a:t>
            </a:r>
            <a:endParaRPr lang="sk-SK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fajn –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fajn+ový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lila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lil+avý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pepito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pepit+ový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príma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prím+ový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extr+ovný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čača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čača+ný</a:t>
            </a:r>
            <a:endParaRPr lang="sk-SK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627" y="701458"/>
            <a:ext cx="9156526" cy="57243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gréčtiny (</a:t>
            </a:r>
            <a:r>
              <a:rPr lang="sk-SK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demokracia</a:t>
            </a:r>
            <a:r>
              <a:rPr lang="sk-SK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sk-SK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sk-SK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latinčiny (</a:t>
            </a:r>
            <a:r>
              <a:rPr lang="sk-SK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advokát</a:t>
            </a: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sk-SK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rumunčiny (</a:t>
            </a:r>
            <a:r>
              <a:rPr lang="sk-SK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bryndza, fujara, bača</a:t>
            </a: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sk-SK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germánskych jazykov (</a:t>
            </a:r>
            <a:r>
              <a:rPr lang="sk-SK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cech, farba, jarmok</a:t>
            </a: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sk-SK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maďarčiny (</a:t>
            </a:r>
            <a:r>
              <a:rPr lang="sk-SK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čižma, koč, vankúš</a:t>
            </a: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sk-SK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ruštiny (</a:t>
            </a:r>
            <a:r>
              <a:rPr lang="sk-SK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čaj, úspech, vzduch</a:t>
            </a: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sk-SK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814647"/>
            <a:ext cx="9758939" cy="5096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ĎAKUJEM  ZA  POZORNOSŤ!</a:t>
            </a:r>
            <a:endParaRPr lang="sk-SK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562" y="1063690"/>
            <a:ext cx="8864049" cy="48475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romanizmy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aféra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bagáž,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blamáž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anglicizmy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basketbal, futbal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amerikanizmy (</a:t>
            </a:r>
            <a:r>
              <a:rPr lang="sk-SK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čip,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repovať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skener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sk-SK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128" y="448887"/>
            <a:ext cx="9135484" cy="546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zdomácnené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slová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palác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bryndza, vankúš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internacionalizmy (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filológ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citátové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výrazy (de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happy end, </a:t>
            </a:r>
            <a:r>
              <a:rPr lang="sk-SK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vie)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kalky</a:t>
            </a:r>
          </a:p>
          <a:p>
            <a:pPr marL="0" indent="0">
              <a:buNone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sk-SK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290" y="513184"/>
            <a:ext cx="9069321" cy="5398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nternacionalizmy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gréckeho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alebo latinského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pôvodu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používané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príbuzných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nepríbuzných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majú terminologický charakter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iných jazykov prenikajú najčastejšie prostredníctvom náučného, populárno-náučného a publicistického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štýlu  </a:t>
            </a:r>
            <a:endParaRPr lang="sk-SK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sk-SK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471" y="363255"/>
            <a:ext cx="9112141" cy="594986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charakterizujú ich isté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štruktúrne znaky, ktoré ich odlišujú od domácich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výskyt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foném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ó, é, f, g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istých pozíciách a iba v nocionálnych slovách (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atašé, filológia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skupiny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foném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ié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ió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eá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nemajú platnosť 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diftongov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nezvyčajné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hlások na začiatku slova (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sk-SK" sz="3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</a:t>
            </a:r>
            <a:r>
              <a:rPr lang="sk-SK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konci slova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cudzie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sufixy 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sk-SK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izácia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osobitné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alternácie (</a:t>
            </a:r>
            <a:r>
              <a:rPr lang="sk-SK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kríza – kritický</a:t>
            </a:r>
            <a:r>
              <a:rPr lang="sk-SK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6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6899" y="613775"/>
            <a:ext cx="9387713" cy="52974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pomenovania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nových vecí (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bioetika, softvér,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technohudba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zooterapia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pomenovania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príznakov i procesov (</a:t>
            </a:r>
            <a:r>
              <a:rPr lang="sk-SK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artikulovať, decentralizácia, eufória, </a:t>
            </a:r>
            <a:r>
              <a:rPr lang="sk-SK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mobilný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uľahčujú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medzinárodné dorozumievanie a integráciu vedy i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frazeológii – frazémy s rovnakým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vyskytujú sa vo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viacerých príbuzných i nepríbuzných jazykoch a majú rovnaký 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pôvod</a:t>
            </a:r>
            <a:endParaRPr lang="sk-SK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3898</TotalTime>
  <Words>2099</Words>
  <Application>Microsoft Office PowerPoint</Application>
  <PresentationFormat>Widescreen</PresentationFormat>
  <Paragraphs>246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Century Gothic</vt:lpstr>
      <vt:lpstr>Times New Roman</vt:lpstr>
      <vt:lpstr>Wingdings</vt:lpstr>
      <vt:lpstr>Wingdings 3</vt:lpstr>
      <vt:lpstr>Wisp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Autor</dc:creator>
  <cp:lastModifiedBy>Anna Makisova</cp:lastModifiedBy>
  <cp:revision>137</cp:revision>
  <dcterms:created xsi:type="dcterms:W3CDTF">2022-01-13T13:50:03Z</dcterms:created>
  <dcterms:modified xsi:type="dcterms:W3CDTF">2024-06-04T06:56:11Z</dcterms:modified>
</cp:coreProperties>
</file>