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omments/comment3.xml" ContentType="application/vnd.openxmlformats-officedocument.presentationml.comment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59"/>
  </p:notesMasterIdLst>
  <p:sldIdLst>
    <p:sldId id="256" r:id="rId2"/>
    <p:sldId id="275" r:id="rId3"/>
    <p:sldId id="277" r:id="rId4"/>
    <p:sldId id="278" r:id="rId5"/>
    <p:sldId id="279" r:id="rId6"/>
    <p:sldId id="262" r:id="rId7"/>
    <p:sldId id="267" r:id="rId8"/>
    <p:sldId id="268" r:id="rId9"/>
    <p:sldId id="280" r:id="rId10"/>
    <p:sldId id="266" r:id="rId11"/>
    <p:sldId id="281" r:id="rId12"/>
    <p:sldId id="282" r:id="rId13"/>
    <p:sldId id="283" r:id="rId14"/>
    <p:sldId id="265" r:id="rId15"/>
    <p:sldId id="260" r:id="rId16"/>
    <p:sldId id="285" r:id="rId17"/>
    <p:sldId id="314" r:id="rId18"/>
    <p:sldId id="264" r:id="rId19"/>
    <p:sldId id="263" r:id="rId20"/>
    <p:sldId id="287" r:id="rId21"/>
    <p:sldId id="286" r:id="rId22"/>
    <p:sldId id="288" r:id="rId23"/>
    <p:sldId id="289" r:id="rId24"/>
    <p:sldId id="257" r:id="rId25"/>
    <p:sldId id="290" r:id="rId26"/>
    <p:sldId id="291" r:id="rId27"/>
    <p:sldId id="317" r:id="rId28"/>
    <p:sldId id="292" r:id="rId29"/>
    <p:sldId id="318" r:id="rId30"/>
    <p:sldId id="272" r:id="rId31"/>
    <p:sldId id="293" r:id="rId32"/>
    <p:sldId id="294" r:id="rId33"/>
    <p:sldId id="270" r:id="rId34"/>
    <p:sldId id="295" r:id="rId35"/>
    <p:sldId id="297" r:id="rId36"/>
    <p:sldId id="299" r:id="rId37"/>
    <p:sldId id="298" r:id="rId38"/>
    <p:sldId id="300" r:id="rId39"/>
    <p:sldId id="301" r:id="rId40"/>
    <p:sldId id="302" r:id="rId41"/>
    <p:sldId id="303" r:id="rId42"/>
    <p:sldId id="319" r:id="rId43"/>
    <p:sldId id="304" r:id="rId44"/>
    <p:sldId id="315" r:id="rId45"/>
    <p:sldId id="306" r:id="rId46"/>
    <p:sldId id="316" r:id="rId47"/>
    <p:sldId id="305" r:id="rId48"/>
    <p:sldId id="307" r:id="rId49"/>
    <p:sldId id="273" r:id="rId50"/>
    <p:sldId id="308" r:id="rId51"/>
    <p:sldId id="309" r:id="rId52"/>
    <p:sldId id="310" r:id="rId53"/>
    <p:sldId id="311" r:id="rId54"/>
    <p:sldId id="312" r:id="rId55"/>
    <p:sldId id="313" r:id="rId56"/>
    <p:sldId id="276" r:id="rId57"/>
    <p:sldId id="274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sna" initials="J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491" autoAdjust="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05T21:37:24.790" idx="6">
    <p:pos x="3562" y="2836"/>
    <p:text>urobená by som možno zamenela s vypracovaná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05T21:45:01.800" idx="8">
    <p:pos x="4864" y="364"/>
    <p:text>šecky pomlčky majú byť istej dĺžky, ne len tu, ale v celej prezentácii, zjednotiť
dodala som čiarku medzi zreteli a čo
v štvrtej vete si mala čiarku na konci, opravela som a v patej vete som ti časť vety prehodela do druhého radu, lebo ti trčalo ven ze slajdu, nevidelo by sa počas premietania :)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05T22:06:09.790" idx="14">
    <p:pos x="5221" y="232"/>
    <p:text>v prvej a druhej vete som dodala čiarky, ido o súvetie plus bol preklep (predtavach písalo)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05T23:42:05.240" idx="19">
    <p:pos x="4521" y="825"/>
    <p:text>napísať podľa: Šrámková, V., názov knihy (italikom len názov), rok)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05T23:45:14.150" idx="20">
    <p:pos x="5157" y="1914"/>
    <p:text>uviesť všetky údaje bibliografickej jednotky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DEBE-FC01-4F08-8085-03A05DED25FE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8763-FFE9-4C61-B868-A2775D7D9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8763-FFE9-4C61-B868-A2775D7D95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C35F02-9BA8-470A-A545-DD5433A6A5D2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1CFFE9-A682-4000-9E46-A2DA60441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borovna.sk/" TargetMode="External"/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292893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sk-SK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Papyrus" pitchFamily="66" charset="0"/>
              </a:rPr>
              <a:t>K prednesu poézie a prózy</a:t>
            </a:r>
            <a:br>
              <a:rPr lang="sk-SK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Papyrus" pitchFamily="66" charset="0"/>
              </a:rPr>
            </a:br>
            <a:r>
              <a:rPr lang="sk-SK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Papyrus" pitchFamily="66" charset="0"/>
              </a:rPr>
              <a:t/>
            </a:r>
            <a:br>
              <a:rPr lang="sk-SK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Papyrus" pitchFamily="66" charset="0"/>
              </a:rPr>
            </a:br>
            <a:endParaRPr lang="en-US" sz="6000" b="1" dirty="0">
              <a:solidFill>
                <a:schemeClr val="accent5">
                  <a:lumMod val="60000"/>
                  <a:lumOff val="40000"/>
                </a:schemeClr>
              </a:solidFill>
              <a:latin typeface="Papyru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00050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Bell MT" pitchFamily="18" charset="0"/>
              </a:rPr>
              <a:t>Ako postupovať v práci </a:t>
            </a:r>
          </a:p>
          <a:p>
            <a:pPr algn="ctr"/>
            <a:r>
              <a:rPr lang="sk-SK" sz="4000" dirty="0" smtClean="0">
                <a:solidFill>
                  <a:schemeClr val="tx1"/>
                </a:solidFill>
                <a:latin typeface="Bell MT" pitchFamily="18" charset="0"/>
              </a:rPr>
              <a:t>s recitátorom?</a:t>
            </a:r>
            <a:endParaRPr lang="en-US" sz="40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711820" cy="53578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sz="6500" dirty="0" smtClean="0">
                <a:solidFill>
                  <a:schemeClr val="accent4"/>
                </a:solidFill>
              </a:rPr>
              <a:t>Pri úprave textu </a:t>
            </a:r>
            <a:endParaRPr lang="en-US" sz="6500" dirty="0" smtClean="0">
              <a:solidFill>
                <a:schemeClr val="accent4"/>
              </a:solidFill>
            </a:endParaRPr>
          </a:p>
          <a:p>
            <a:pPr algn="ctr"/>
            <a:endParaRPr lang="cs-CZ" sz="6500" dirty="0" smtClean="0">
              <a:solidFill>
                <a:schemeClr val="accent4"/>
              </a:solidFill>
            </a:endParaRPr>
          </a:p>
          <a:p>
            <a:pPr algn="ctr"/>
            <a:r>
              <a:rPr lang="sk-SK" sz="3600" dirty="0" smtClean="0"/>
              <a:t>j</a:t>
            </a:r>
            <a:r>
              <a:rPr lang="en-US" sz="3600" dirty="0" smtClean="0"/>
              <a:t>e </a:t>
            </a:r>
            <a:r>
              <a:rPr lang="en-US" sz="3600" dirty="0" err="1" smtClean="0"/>
              <a:t>potr</a:t>
            </a:r>
            <a:r>
              <a:rPr lang="sk-SK" sz="3600" dirty="0" smtClean="0"/>
              <a:t>ebné</a:t>
            </a:r>
            <a:r>
              <a:rPr lang="cs-CZ" sz="3600" dirty="0" smtClean="0"/>
              <a:t> vybrať zo širšieho textu </a:t>
            </a:r>
            <a:r>
              <a:rPr lang="cs-CZ" sz="3600" b="1" u="sng" dirty="0" smtClean="0">
                <a:solidFill>
                  <a:srgbClr val="C00000"/>
                </a:solidFill>
              </a:rPr>
              <a:t>kľúčové miesta</a:t>
            </a:r>
            <a:r>
              <a:rPr lang="cs-CZ" sz="3600" dirty="0" smtClean="0"/>
              <a:t>, ktoré vytvoria samostatný celok.</a:t>
            </a:r>
          </a:p>
          <a:p>
            <a:pPr algn="ctr"/>
            <a:r>
              <a:rPr lang="cs-CZ" sz="3600" dirty="0" smtClean="0"/>
              <a:t> </a:t>
            </a:r>
            <a:r>
              <a:rPr lang="cs-CZ" sz="3600" dirty="0" smtClean="0">
                <a:solidFill>
                  <a:schemeClr val="accent5"/>
                </a:solidFill>
              </a:rPr>
              <a:t>Ten musí mať: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začiatok, vyvrcholenie a záver.</a:t>
            </a:r>
          </a:p>
          <a:p>
            <a:pPr algn="ctr"/>
            <a:endParaRPr lang="cs-CZ" sz="3600" b="1" dirty="0" smtClean="0">
              <a:solidFill>
                <a:srgbClr val="FFC000"/>
              </a:solidFill>
            </a:endParaRPr>
          </a:p>
          <a:p>
            <a:pPr algn="ctr"/>
            <a:r>
              <a:rPr lang="cs-CZ" sz="3600" dirty="0" smtClean="0"/>
              <a:t> Vypustiť všetko nepodstatné z línie, ktorú sledujeme a zdôrazniť znaky</a:t>
            </a:r>
            <a:r>
              <a:rPr lang="cs-CZ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714357"/>
            <a:ext cx="75009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b="1" i="1" dirty="0" smtClean="0">
                <a:solidFill>
                  <a:srgbClr val="C00000"/>
                </a:solidFill>
                <a:latin typeface="Calisto MT" pitchFamily="18" charset="0"/>
              </a:rPr>
              <a:t>Montáž</a:t>
            </a:r>
            <a:r>
              <a:rPr lang="cs-CZ" sz="4000" b="1" dirty="0" smtClean="0">
                <a:solidFill>
                  <a:srgbClr val="C00000"/>
                </a:solidFill>
                <a:latin typeface="Calisto MT" pitchFamily="18" charset="0"/>
              </a:rPr>
              <a:t> - montovaná skladba</a:t>
            </a:r>
            <a:r>
              <a:rPr lang="en-US" sz="3600" dirty="0" smtClean="0">
                <a:solidFill>
                  <a:srgbClr val="C00000"/>
                </a:solidFill>
                <a:latin typeface="Calisto MT" pitchFamily="18" charset="0"/>
              </a:rPr>
              <a:t> </a:t>
            </a:r>
            <a:r>
              <a:rPr lang="sk-SK" sz="3600" dirty="0" smtClean="0">
                <a:solidFill>
                  <a:srgbClr val="C00000"/>
                </a:solidFill>
                <a:latin typeface="Calisto MT" pitchFamily="18" charset="0"/>
              </a:rPr>
              <a:t> </a:t>
            </a:r>
          </a:p>
          <a:p>
            <a:pPr algn="just"/>
            <a:endParaRPr lang="sk-SK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pPr algn="just"/>
            <a:endParaRPr lang="sk-SK" sz="3200" dirty="0" smtClean="0">
              <a:latin typeface="Calisto MT" pitchFamily="18" charset="0"/>
            </a:endParaRPr>
          </a:p>
          <a:p>
            <a:pPr algn="just"/>
            <a:r>
              <a:rPr lang="sk-SK" sz="3200" dirty="0" smtClean="0">
                <a:latin typeface="Calisto MT" pitchFamily="18" charset="0"/>
              </a:rPr>
              <a:t>Ide o </a:t>
            </a:r>
            <a:r>
              <a:rPr lang="en-US" sz="3200" dirty="0" err="1" smtClean="0">
                <a:solidFill>
                  <a:srgbClr val="C00000"/>
                </a:solidFill>
                <a:latin typeface="Calisto MT" pitchFamily="18" charset="0"/>
              </a:rPr>
              <a:t>montáž</a:t>
            </a:r>
            <a:r>
              <a:rPr lang="en-US" sz="3200" dirty="0" smtClean="0">
                <a:solidFill>
                  <a:srgbClr val="C00000"/>
                </a:solidFill>
                <a:latin typeface="Calisto MT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Calisto MT" pitchFamily="18" charset="0"/>
              </a:rPr>
              <a:t>kratších</a:t>
            </a:r>
            <a:r>
              <a:rPr lang="en-US" sz="3200" dirty="0" smtClean="0">
                <a:solidFill>
                  <a:srgbClr val="C00000"/>
                </a:solidFill>
                <a:latin typeface="Calisto MT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Calisto MT" pitchFamily="18" charset="0"/>
              </a:rPr>
              <a:t>básní</a:t>
            </a:r>
            <a:r>
              <a:rPr lang="sk-SK" sz="3200" dirty="0" smtClean="0">
                <a:solidFill>
                  <a:srgbClr val="C00000"/>
                </a:solidFill>
                <a:latin typeface="Calisto MT" pitchFamily="18" charset="0"/>
              </a:rPr>
              <a:t> </a:t>
            </a:r>
            <a:r>
              <a:rPr lang="pl-PL" sz="3200" dirty="0" smtClean="0">
                <a:latin typeface="Calisto MT" pitchFamily="18" charset="0"/>
              </a:rPr>
              <a:t>od jedného autora, z jednej zbierky, a to na základe spoločných znakov. </a:t>
            </a:r>
            <a:r>
              <a:rPr lang="en-US" sz="3200" dirty="0" err="1" smtClean="0">
                <a:latin typeface="Calisto MT" pitchFamily="18" charset="0"/>
              </a:rPr>
              <a:t>Montáž</a:t>
            </a:r>
            <a:r>
              <a:rPr lang="en-US" sz="3200" dirty="0" smtClean="0">
                <a:latin typeface="Calisto MT" pitchFamily="18" charset="0"/>
              </a:rPr>
              <a:t> </a:t>
            </a:r>
            <a:r>
              <a:rPr lang="en-US" sz="3200" dirty="0" err="1" smtClean="0">
                <a:latin typeface="Calisto MT" pitchFamily="18" charset="0"/>
              </a:rPr>
              <a:t>musí</a:t>
            </a:r>
            <a:r>
              <a:rPr lang="en-US" sz="3200" dirty="0" smtClean="0">
                <a:latin typeface="Calisto MT" pitchFamily="18" charset="0"/>
              </a:rPr>
              <a:t> </a:t>
            </a:r>
            <a:r>
              <a:rPr lang="en-US" sz="3200" dirty="0" err="1" smtClean="0">
                <a:latin typeface="Calisto MT" pitchFamily="18" charset="0"/>
              </a:rPr>
              <a:t>byť</a:t>
            </a:r>
            <a:r>
              <a:rPr lang="en-US" sz="3200" dirty="0" smtClean="0">
                <a:latin typeface="Calisto MT" pitchFamily="18" charset="0"/>
              </a:rPr>
              <a:t> </a:t>
            </a:r>
            <a:r>
              <a:rPr lang="en-US" sz="3200" dirty="0" err="1" smtClean="0">
                <a:latin typeface="Calisto MT" pitchFamily="18" charset="0"/>
              </a:rPr>
              <a:t>urobená</a:t>
            </a:r>
            <a:r>
              <a:rPr lang="en-US" sz="3200" dirty="0" smtClean="0">
                <a:latin typeface="Calisto MT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Calisto MT" pitchFamily="18" charset="0"/>
              </a:rPr>
              <a:t>citlivo</a:t>
            </a:r>
            <a:r>
              <a:rPr lang="en-US" sz="3200" dirty="0" smtClean="0">
                <a:solidFill>
                  <a:srgbClr val="FFC000"/>
                </a:solidFill>
                <a:latin typeface="Calisto MT" pitchFamily="18" charset="0"/>
              </a:rPr>
              <a:t> a </a:t>
            </a:r>
            <a:r>
              <a:rPr lang="en-US" sz="3200" dirty="0" err="1" smtClean="0">
                <a:solidFill>
                  <a:srgbClr val="FFC000"/>
                </a:solidFill>
                <a:latin typeface="Calisto MT" pitchFamily="18" charset="0"/>
              </a:rPr>
              <a:t>premyslene</a:t>
            </a:r>
            <a:r>
              <a:rPr lang="en-US" sz="3200" dirty="0" smtClean="0">
                <a:latin typeface="Calisto MT" pitchFamily="18" charset="0"/>
              </a:rPr>
              <a:t>.</a:t>
            </a:r>
            <a:r>
              <a:rPr lang="sk-SK" sz="3200" dirty="0" smtClean="0">
                <a:latin typeface="Calisto MT" pitchFamily="18" charset="0"/>
              </a:rPr>
              <a:t> </a:t>
            </a:r>
          </a:p>
          <a:p>
            <a:pPr algn="ctr"/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642918"/>
            <a:ext cx="7854696" cy="5357850"/>
          </a:xfrm>
        </p:spPr>
        <p:txBody>
          <a:bodyPr>
            <a:noAutofit/>
          </a:bodyPr>
          <a:lstStyle/>
          <a:p>
            <a:pPr algn="just"/>
            <a:r>
              <a:rPr lang="cs-CZ" sz="3200" dirty="0" smtClean="0"/>
              <a:t>Kompozíciu možno urobiť  aj ako </a:t>
            </a:r>
            <a:r>
              <a:rPr lang="cs-CZ" sz="4000" b="1" i="1" dirty="0" smtClean="0">
                <a:solidFill>
                  <a:srgbClr val="C00000"/>
                </a:solidFill>
              </a:rPr>
              <a:t>koláž</a:t>
            </a:r>
            <a:r>
              <a:rPr lang="cs-CZ" sz="3200" b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endParaRPr lang="cs-CZ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cs-CZ" sz="3200" i="1" dirty="0" smtClean="0">
                <a:solidFill>
                  <a:srgbClr val="C00000"/>
                </a:solidFill>
              </a:rPr>
              <a:t> </a:t>
            </a:r>
            <a:r>
              <a:rPr lang="cs-CZ" sz="3600" i="1" dirty="0" smtClean="0">
                <a:solidFill>
                  <a:srgbClr val="C00000"/>
                </a:solidFill>
              </a:rPr>
              <a:t>Každá báseň má svoju líniu</a:t>
            </a:r>
            <a:r>
              <a:rPr lang="cs-CZ" sz="3600" i="1" dirty="0" smtClean="0">
                <a:solidFill>
                  <a:schemeClr val="tx1"/>
                </a:solidFill>
              </a:rPr>
              <a:t>,</a:t>
            </a:r>
            <a:r>
              <a:rPr lang="cs-CZ" sz="3600" i="1" dirty="0" smtClean="0">
                <a:solidFill>
                  <a:srgbClr val="FFC000"/>
                </a:solidFill>
              </a:rPr>
              <a:t> </a:t>
            </a:r>
            <a:r>
              <a:rPr lang="cs-CZ" sz="3200" dirty="0" smtClean="0"/>
              <a:t>všetko funguje samostatne, ale zároveň vytvára  celok a má svoju autonómiu.</a:t>
            </a:r>
            <a:r>
              <a:rPr lang="en-US" sz="3200" dirty="0" smtClean="0"/>
              <a:t> </a:t>
            </a:r>
            <a:r>
              <a:rPr lang="sk-SK" sz="3200" dirty="0" err="1" smtClean="0"/>
              <a:t>K</a:t>
            </a:r>
            <a:r>
              <a:rPr lang="en-US" sz="3200" dirty="0" err="1" smtClean="0"/>
              <a:t>olážou</a:t>
            </a:r>
            <a:r>
              <a:rPr lang="en-US" sz="3200" dirty="0" smtClean="0"/>
              <a:t> v </a:t>
            </a:r>
            <a:r>
              <a:rPr lang="en-US" sz="3200" dirty="0" err="1" smtClean="0"/>
              <a:t>prednese</a:t>
            </a:r>
            <a:r>
              <a:rPr lang="en-US" sz="3200" dirty="0" smtClean="0"/>
              <a:t> </a:t>
            </a:r>
            <a:r>
              <a:rPr lang="sk-SK" sz="3200" dirty="0" smtClean="0"/>
              <a:t> </a:t>
            </a:r>
            <a:r>
              <a:rPr lang="en-US" sz="3200" dirty="0" err="1" smtClean="0"/>
              <a:t>poézie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zrodí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nová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báseň</a:t>
            </a:r>
            <a:r>
              <a:rPr lang="sk-SK" sz="3200" dirty="0" smtClean="0">
                <a:solidFill>
                  <a:srgbClr val="FFC000"/>
                </a:solidFill>
              </a:rPr>
              <a:t>, </a:t>
            </a:r>
            <a:r>
              <a:rPr lang="sk-SK" sz="3200" dirty="0" smtClean="0"/>
              <a:t>b</a:t>
            </a:r>
            <a:r>
              <a:rPr lang="en-US" sz="3200" dirty="0" err="1" smtClean="0"/>
              <a:t>uď</a:t>
            </a:r>
            <a:r>
              <a:rPr lang="sk-SK" sz="3200" dirty="0" smtClean="0"/>
              <a:t> </a:t>
            </a:r>
            <a:r>
              <a:rPr lang="en-US" sz="3200" dirty="0" err="1" smtClean="0"/>
              <a:t>dobrá</a:t>
            </a:r>
            <a:r>
              <a:rPr lang="en-US" sz="3200" dirty="0" smtClean="0"/>
              <a:t> </a:t>
            </a:r>
            <a:r>
              <a:rPr lang="sk-SK" sz="3200" dirty="0" smtClean="0"/>
              <a:t> </a:t>
            </a:r>
            <a:r>
              <a:rPr lang="en-US" sz="3200" dirty="0" err="1" smtClean="0"/>
              <a:t>alebo</a:t>
            </a:r>
            <a:r>
              <a:rPr lang="en-US" sz="3200" dirty="0" smtClean="0"/>
              <a:t> </a:t>
            </a:r>
            <a:r>
              <a:rPr lang="en-US" sz="3200" dirty="0" err="1" smtClean="0"/>
              <a:t>zlá</a:t>
            </a:r>
            <a:r>
              <a:rPr lang="en-US" sz="3200" dirty="0" smtClean="0"/>
              <a:t>, </a:t>
            </a:r>
            <a:r>
              <a:rPr lang="en-US" sz="3200" dirty="0" err="1" smtClean="0"/>
              <a:t>nikdy</a:t>
            </a:r>
            <a:r>
              <a:rPr lang="en-US" sz="3200" dirty="0" smtClean="0"/>
              <a:t> to </a:t>
            </a:r>
            <a:r>
              <a:rPr lang="en-US" sz="3200" dirty="0" err="1" smtClean="0"/>
              <a:t>vopred</a:t>
            </a:r>
            <a:r>
              <a:rPr lang="en-US" sz="3200" dirty="0" smtClean="0"/>
              <a:t> </a:t>
            </a:r>
            <a:r>
              <a:rPr lang="en-US" sz="3200" dirty="0" err="1" smtClean="0"/>
              <a:t>nevieme</a:t>
            </a:r>
            <a:r>
              <a:rPr lang="sk-SK" sz="3200" dirty="0" smtClean="0"/>
              <a:t>. </a:t>
            </a:r>
            <a:r>
              <a:rPr lang="pl-PL" sz="3200" dirty="0" smtClean="0"/>
              <a:t>V tom je </a:t>
            </a:r>
            <a:r>
              <a:rPr lang="pl-PL" sz="3200" dirty="0" smtClean="0">
                <a:solidFill>
                  <a:srgbClr val="FFC000"/>
                </a:solidFill>
              </a:rPr>
              <a:t>čaro i riziko práce</a:t>
            </a:r>
            <a:r>
              <a:rPr lang="cs-CZ" sz="3200" dirty="0" smtClean="0">
                <a:solidFill>
                  <a:srgbClr val="FFC000"/>
                </a:solidFill>
              </a:rPr>
              <a:t>.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62" y="214290"/>
            <a:ext cx="8715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300" dirty="0" smtClean="0"/>
              <a:t> </a:t>
            </a:r>
            <a:r>
              <a:rPr lang="en-US" sz="2300" dirty="0" err="1" smtClean="0"/>
              <a:t>Majte</a:t>
            </a:r>
            <a:r>
              <a:rPr lang="sk-SK" sz="2300" dirty="0" smtClean="0"/>
              <a:t> </a:t>
            </a:r>
            <a:r>
              <a:rPr lang="en-US" sz="2300" dirty="0" smtClean="0"/>
              <a:t> </a:t>
            </a:r>
            <a:r>
              <a:rPr lang="en-US" sz="2300" dirty="0" err="1" smtClean="0"/>
              <a:t>na</a:t>
            </a:r>
            <a:r>
              <a:rPr lang="en-US" sz="2300" dirty="0" smtClean="0"/>
              <a:t> </a:t>
            </a:r>
            <a:r>
              <a:rPr lang="en-US" sz="2300" dirty="0" err="1" smtClean="0"/>
              <a:t>zreteli</a:t>
            </a:r>
            <a:r>
              <a:rPr lang="sk-SK" sz="2300" dirty="0" smtClean="0"/>
              <a:t>,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chcete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textom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povedať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2300" dirty="0" smtClean="0"/>
              <a:t> </a:t>
            </a:r>
            <a:r>
              <a:rPr lang="en-US" sz="2300" dirty="0" err="1" smtClean="0"/>
              <a:t>Uvedomujte</a:t>
            </a:r>
            <a:r>
              <a:rPr lang="en-US" sz="2300" dirty="0" smtClean="0"/>
              <a:t> </a:t>
            </a:r>
            <a:r>
              <a:rPr lang="en-US" sz="2300" dirty="0" err="1" smtClean="0"/>
              <a:t>si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koho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tvoríte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smtClean="0"/>
              <a:t>– </a:t>
            </a:r>
          </a:p>
          <a:p>
            <a:r>
              <a:rPr lang="sk-SK" sz="2300" dirty="0" smtClean="0"/>
              <a:t>	</a:t>
            </a:r>
            <a:r>
              <a:rPr lang="en-US" sz="2300" dirty="0" smtClean="0"/>
              <a:t> </a:t>
            </a:r>
            <a:r>
              <a:rPr lang="en-US" sz="2300" dirty="0" err="1" smtClean="0"/>
              <a:t>aké</a:t>
            </a:r>
            <a:r>
              <a:rPr lang="en-US" sz="2300" dirty="0" smtClean="0"/>
              <a:t> </a:t>
            </a:r>
            <a:r>
              <a:rPr lang="en-US" sz="2300" dirty="0" err="1" smtClean="0"/>
              <a:t>sú</a:t>
            </a:r>
            <a:r>
              <a:rPr lang="en-US" sz="2300" dirty="0" smtClean="0"/>
              <a:t> </a:t>
            </a:r>
            <a:r>
              <a:rPr lang="en-US" sz="2300" dirty="0" err="1" smtClean="0"/>
              <a:t>osobnostné</a:t>
            </a:r>
            <a:r>
              <a:rPr lang="en-US" sz="2300" dirty="0" smtClean="0"/>
              <a:t> </a:t>
            </a:r>
            <a:r>
              <a:rPr lang="en-US" sz="2300" dirty="0" err="1" smtClean="0"/>
              <a:t>charakteristiky</a:t>
            </a:r>
            <a:r>
              <a:rPr lang="sk-SK" sz="2300" dirty="0" smtClean="0"/>
              <a:t> </a:t>
            </a:r>
            <a:r>
              <a:rPr lang="en-US" sz="2300" dirty="0" err="1" smtClean="0"/>
              <a:t>recitátora</a:t>
            </a:r>
            <a:r>
              <a:rPr lang="en-US" sz="2300" dirty="0" smtClean="0"/>
              <a:t>, </a:t>
            </a:r>
          </a:p>
          <a:p>
            <a:r>
              <a:rPr lang="sk-SK" sz="2300" dirty="0" smtClean="0"/>
              <a:t>					</a:t>
            </a:r>
            <a:r>
              <a:rPr lang="en-US" sz="2300" dirty="0" err="1" smtClean="0"/>
              <a:t>jeho</a:t>
            </a:r>
            <a:r>
              <a:rPr lang="en-US" sz="2300" dirty="0" smtClean="0"/>
              <a:t> </a:t>
            </a:r>
            <a:r>
              <a:rPr lang="en-US" sz="2300" dirty="0" err="1" smtClean="0"/>
              <a:t>vek</a:t>
            </a:r>
            <a:r>
              <a:rPr lang="en-US" sz="2300" dirty="0" smtClean="0"/>
              <a:t> a </a:t>
            </a:r>
            <a:r>
              <a:rPr lang="en-US" sz="2300" dirty="0" err="1" smtClean="0"/>
              <a:t>skúsenosti</a:t>
            </a:r>
            <a:r>
              <a:rPr lang="en-US" sz="23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2300" dirty="0" smtClean="0"/>
              <a:t> </a:t>
            </a:r>
            <a:r>
              <a:rPr lang="en-US" sz="2300" dirty="0" smtClean="0"/>
              <a:t>S </a:t>
            </a:r>
            <a:r>
              <a:rPr lang="en-US" sz="2300" dirty="0" err="1" smtClean="0"/>
              <a:t>textami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koľkých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autorov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chcete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pracovať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sk-SK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smtClean="0"/>
              <a:t>(s </a:t>
            </a:r>
            <a:r>
              <a:rPr lang="en-US" sz="2300" dirty="0" err="1" smtClean="0"/>
              <a:t>jedným</a:t>
            </a:r>
            <a:r>
              <a:rPr lang="en-US" sz="2300" dirty="0" smtClean="0"/>
              <a:t>, s </a:t>
            </a:r>
            <a:r>
              <a:rPr lang="en-US" sz="2300" dirty="0" err="1" smtClean="0"/>
              <a:t>viacerými</a:t>
            </a:r>
            <a:r>
              <a:rPr lang="en-US" sz="2300" dirty="0" smtClean="0"/>
              <a:t>?).</a:t>
            </a:r>
          </a:p>
          <a:p>
            <a:pPr>
              <a:buFont typeface="Arial" pitchFamily="34" charset="0"/>
              <a:buChar char="•"/>
            </a:pPr>
            <a:r>
              <a:rPr lang="sk-SK" sz="2300" dirty="0" smtClean="0"/>
              <a:t> </a:t>
            </a:r>
            <a:r>
              <a:rPr lang="en-US" sz="2300" dirty="0" err="1" smtClean="0"/>
              <a:t>Vyberieme</a:t>
            </a:r>
            <a:r>
              <a:rPr lang="en-US" sz="2300" dirty="0" smtClean="0"/>
              <a:t> </a:t>
            </a:r>
            <a:r>
              <a:rPr lang="en-US" sz="2300" dirty="0" err="1" smtClean="0"/>
              <a:t>básne</a:t>
            </a:r>
            <a:r>
              <a:rPr lang="en-US" sz="2300" dirty="0" smtClean="0"/>
              <a:t>, </a:t>
            </a:r>
            <a:r>
              <a:rPr lang="en-US" sz="2300" dirty="0" err="1" smtClean="0"/>
              <a:t>verše</a:t>
            </a:r>
            <a:r>
              <a:rPr lang="en-US" sz="2300" dirty="0" smtClean="0"/>
              <a:t>, </a:t>
            </a:r>
            <a:r>
              <a:rPr lang="en-US" sz="2300" dirty="0" err="1" smtClean="0"/>
              <a:t>ktoré</a:t>
            </a:r>
            <a:r>
              <a:rPr lang="en-US" sz="2300" dirty="0" smtClean="0"/>
              <a:t> </a:t>
            </a:r>
            <a:r>
              <a:rPr lang="en-US" sz="2300" dirty="0" err="1" smtClean="0"/>
              <a:t>sú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významovo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rovnaké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300" dirty="0" smtClean="0">
                <a:solidFill>
                  <a:srgbClr val="C00000"/>
                </a:solidFill>
              </a:rPr>
              <a:t>                                                           </a:t>
            </a:r>
            <a:r>
              <a:rPr lang="sk-SK" sz="2300" dirty="0" smtClean="0">
                <a:solidFill>
                  <a:srgbClr val="C00000"/>
                </a:solidFill>
              </a:rPr>
              <a:t>	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alebo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podobné</a:t>
            </a:r>
            <a:r>
              <a:rPr lang="sk-SK" sz="2300" dirty="0" smtClean="0">
                <a:solidFill>
                  <a:srgbClr val="C00000"/>
                </a:solidFill>
              </a:rPr>
              <a:t>.</a:t>
            </a:r>
            <a:endParaRPr lang="en-US" sz="23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Rozstrihajte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básne</a:t>
            </a:r>
            <a:r>
              <a:rPr lang="en-US" sz="2300" dirty="0" smtClean="0">
                <a:solidFill>
                  <a:srgbClr val="C00000"/>
                </a:solidFill>
              </a:rPr>
              <a:t> a </a:t>
            </a:r>
            <a:r>
              <a:rPr lang="en-US" sz="2300" dirty="0" err="1" smtClean="0">
                <a:solidFill>
                  <a:srgbClr val="C00000"/>
                </a:solidFill>
              </a:rPr>
              <a:t>ukladajte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si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/>
              <a:t>jednotlivé</a:t>
            </a:r>
            <a:r>
              <a:rPr lang="en-US" sz="2300" dirty="0" smtClean="0"/>
              <a:t> </a:t>
            </a:r>
            <a:r>
              <a:rPr lang="en-US" sz="2300" dirty="0" err="1" smtClean="0"/>
              <a:t>časti</a:t>
            </a:r>
            <a:r>
              <a:rPr lang="en-US" sz="2300" dirty="0" smtClean="0"/>
              <a:t> </a:t>
            </a:r>
            <a:r>
              <a:rPr lang="en-US" sz="2300" dirty="0" err="1" smtClean="0"/>
              <a:t>tak</a:t>
            </a:r>
            <a:r>
              <a:rPr lang="en-US" sz="2300" dirty="0" smtClean="0"/>
              <a:t>,</a:t>
            </a:r>
            <a:r>
              <a:rPr lang="sk-SK" sz="2300" dirty="0" smtClean="0"/>
              <a:t> </a:t>
            </a:r>
          </a:p>
          <a:p>
            <a:r>
              <a:rPr lang="sk-SK" sz="2300" dirty="0" smtClean="0"/>
              <a:t> 	 </a:t>
            </a:r>
            <a:r>
              <a:rPr lang="en-US" sz="2300" dirty="0" err="1" smtClean="0"/>
              <a:t>ako</a:t>
            </a:r>
            <a:r>
              <a:rPr lang="en-US" sz="2300" dirty="0" smtClean="0"/>
              <a:t> </a:t>
            </a:r>
            <a:r>
              <a:rPr lang="en-US" sz="2300" dirty="0" err="1" smtClean="0"/>
              <a:t>majú</a:t>
            </a:r>
            <a:r>
              <a:rPr lang="sk-SK" sz="2300" dirty="0" smtClean="0"/>
              <a:t> </a:t>
            </a:r>
            <a:r>
              <a:rPr lang="en-US" sz="2300" dirty="0" err="1" smtClean="0"/>
              <a:t>za</a:t>
            </a:r>
            <a:r>
              <a:rPr lang="sk-SK" sz="2300" dirty="0" smtClean="0"/>
              <a:t> </a:t>
            </a:r>
            <a:r>
              <a:rPr lang="en-US" sz="2300" dirty="0" smtClean="0"/>
              <a:t> </a:t>
            </a:r>
            <a:r>
              <a:rPr lang="en-US" sz="2300" dirty="0" err="1" smtClean="0"/>
              <a:t>sebou</a:t>
            </a:r>
            <a:r>
              <a:rPr lang="en-US" sz="2300" dirty="0" smtClean="0"/>
              <a:t> </a:t>
            </a:r>
            <a:r>
              <a:rPr lang="en-US" sz="2300" dirty="0" err="1" smtClean="0"/>
              <a:t>nasledovať</a:t>
            </a:r>
            <a:r>
              <a:rPr lang="en-US" sz="2300" dirty="0" smtClean="0"/>
              <a:t>.</a:t>
            </a:r>
            <a:endParaRPr lang="sk-SK" sz="2300" dirty="0" smtClean="0"/>
          </a:p>
          <a:p>
            <a:pPr>
              <a:buFont typeface="Arial" pitchFamily="34" charset="0"/>
              <a:buChar char="•"/>
            </a:pPr>
            <a:r>
              <a:rPr lang="sk-SK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Prečítajte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si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novoutvorený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celok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nahlas</a:t>
            </a:r>
            <a:r>
              <a:rPr lang="en-US" sz="23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Prezentujte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utvorený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celok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/>
              <a:t>pred</a:t>
            </a:r>
            <a:r>
              <a:rPr lang="en-US" sz="2300" dirty="0" smtClean="0"/>
              <a:t> </a:t>
            </a:r>
            <a:r>
              <a:rPr lang="en-US" sz="2300" dirty="0" err="1" smtClean="0"/>
              <a:t>nezávislými</a:t>
            </a:r>
            <a:r>
              <a:rPr lang="en-US" sz="2300" dirty="0" smtClean="0"/>
              <a:t> </a:t>
            </a:r>
            <a:r>
              <a:rPr lang="en-US" sz="2300" dirty="0" err="1" smtClean="0"/>
              <a:t>poslucháčmi</a:t>
            </a:r>
            <a:r>
              <a:rPr lang="en-US" sz="23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Upravte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utvorený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celok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podľa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</a:rPr>
              <a:t>pripomienok</a:t>
            </a:r>
            <a:r>
              <a:rPr lang="en-US" sz="2300" dirty="0" smtClean="0">
                <a:solidFill>
                  <a:srgbClr val="C00000"/>
                </a:solidFill>
              </a:rPr>
              <a:t> </a:t>
            </a:r>
            <a:r>
              <a:rPr lang="en-US" sz="2300" dirty="0" err="1" smtClean="0"/>
              <a:t>poslucháčov</a:t>
            </a:r>
            <a:r>
              <a:rPr lang="en-US" sz="2300" dirty="0" smtClean="0"/>
              <a:t> a </a:t>
            </a:r>
            <a:r>
              <a:rPr lang="sk-SK" sz="2300" dirty="0" smtClean="0"/>
              <a:t>						</a:t>
            </a:r>
            <a:r>
              <a:rPr lang="en-US" sz="2300" dirty="0" err="1" smtClean="0"/>
              <a:t>vlastných</a:t>
            </a:r>
            <a:r>
              <a:rPr lang="en-US" sz="2300" dirty="0" smtClean="0"/>
              <a:t> </a:t>
            </a:r>
            <a:r>
              <a:rPr lang="en-US" sz="2300" dirty="0" err="1" smtClean="0"/>
              <a:t>úvah</a:t>
            </a:r>
            <a:r>
              <a:rPr lang="en-US" sz="23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2300" dirty="0" smtClean="0"/>
              <a:t> Znovu p</a:t>
            </a:r>
            <a:r>
              <a:rPr lang="en-US" sz="2300" dirty="0" err="1" smtClean="0"/>
              <a:t>rezentujte</a:t>
            </a:r>
            <a:r>
              <a:rPr lang="en-US" sz="2300" dirty="0" smtClean="0"/>
              <a:t> </a:t>
            </a:r>
            <a:r>
              <a:rPr lang="en-US" sz="2300" dirty="0" err="1" smtClean="0"/>
              <a:t>celok</a:t>
            </a:r>
            <a:r>
              <a:rPr lang="en-US" sz="2300" dirty="0" smtClean="0"/>
              <a:t> </a:t>
            </a:r>
            <a:r>
              <a:rPr lang="en-US" sz="2300" dirty="0" err="1" smtClean="0"/>
              <a:t>pred</a:t>
            </a:r>
            <a:r>
              <a:rPr lang="en-US" sz="2300" dirty="0" smtClean="0"/>
              <a:t> </a:t>
            </a:r>
            <a:r>
              <a:rPr lang="en-US" sz="2300" dirty="0" err="1" smtClean="0"/>
              <a:t>poslucháčmi</a:t>
            </a:r>
            <a:r>
              <a:rPr lang="en-US" sz="2300" dirty="0" smtClean="0"/>
              <a:t>.</a:t>
            </a:r>
            <a:endParaRPr lang="sk-SK" sz="2300" dirty="0" smtClean="0"/>
          </a:p>
          <a:p>
            <a:pPr>
              <a:buFont typeface="Arial" pitchFamily="34" charset="0"/>
              <a:buChar char="•"/>
            </a:pPr>
            <a:endParaRPr lang="en-US" sz="2300" dirty="0" smtClean="0"/>
          </a:p>
          <a:p>
            <a:pPr>
              <a:buFont typeface="Arial" pitchFamily="34" charset="0"/>
              <a:buChar char="•"/>
            </a:pPr>
            <a:r>
              <a:rPr lang="pl-PL" sz="32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 stále dookola, kým celok nie je kompaktný.</a:t>
            </a:r>
            <a:endParaRPr lang="en-US" sz="23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7854696" cy="462397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chemeClr val="accent4"/>
                </a:solidFill>
              </a:rPr>
              <a:t>Práca s textom</a:t>
            </a:r>
            <a:r>
              <a:rPr lang="cs-CZ" sz="5400" dirty="0" smtClean="0">
                <a:solidFill>
                  <a:schemeClr val="accent4"/>
                </a:solidFill>
              </a:rPr>
              <a:t> </a:t>
            </a:r>
          </a:p>
          <a:p>
            <a:pPr algn="ctr"/>
            <a:endParaRPr lang="cs-CZ" sz="5400" dirty="0" smtClean="0">
              <a:solidFill>
                <a:schemeClr val="accent4"/>
              </a:solidFill>
            </a:endParaRPr>
          </a:p>
          <a:p>
            <a:pPr algn="ctr"/>
            <a:r>
              <a:rPr lang="cs-CZ" dirty="0" smtClean="0"/>
              <a:t>(pred vlastným učením spamäti) </a:t>
            </a:r>
          </a:p>
          <a:p>
            <a:pPr algn="ctr"/>
            <a:endParaRPr lang="cs-CZ" dirty="0" smtClean="0"/>
          </a:p>
          <a:p>
            <a:pPr algn="ctr"/>
            <a:r>
              <a:rPr lang="cs-CZ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trvá najdlhšie,</a:t>
            </a:r>
          </a:p>
          <a:p>
            <a:pPr algn="ctr"/>
            <a:r>
              <a:rPr lang="cs-CZ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chce to dozrievanie!</a:t>
            </a:r>
            <a:endParaRPr lang="en-US" sz="4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662" y="3857628"/>
            <a:ext cx="7854696" cy="2857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k-SK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Na </a:t>
            </a:r>
            <a:r>
              <a:rPr lang="en-US" sz="3400" dirty="0" err="1" smtClean="0"/>
              <a:t>začiatku</a:t>
            </a:r>
            <a:r>
              <a:rPr lang="en-US" sz="3400" dirty="0" smtClean="0"/>
              <a:t> </a:t>
            </a:r>
            <a:r>
              <a:rPr lang="en-US" sz="3400" dirty="0" err="1" smtClean="0"/>
              <a:t>práce</a:t>
            </a:r>
            <a:r>
              <a:rPr lang="en-US" sz="3400" dirty="0" smtClean="0"/>
              <a:t> s </a:t>
            </a:r>
            <a:r>
              <a:rPr lang="en-US" sz="3400" dirty="0" err="1" smtClean="0"/>
              <a:t>textom</a:t>
            </a:r>
            <a:r>
              <a:rPr lang="en-US" sz="3400" dirty="0" smtClean="0"/>
              <a:t> je </a:t>
            </a:r>
            <a:r>
              <a:rPr lang="en-US" sz="3400" dirty="0" err="1" smtClean="0"/>
              <a:t>dôležité</a:t>
            </a:r>
            <a:r>
              <a:rPr lang="en-US" sz="3400" dirty="0" smtClean="0"/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poznať</a:t>
            </a:r>
            <a:r>
              <a:rPr lang="en-US" sz="3400" dirty="0" smtClean="0">
                <a:solidFill>
                  <a:srgbClr val="FF6699"/>
                </a:solidFill>
              </a:rPr>
              <a:t> </a:t>
            </a:r>
            <a:r>
              <a:rPr lang="sk-SK" sz="3400" dirty="0" smtClean="0">
                <a:solidFill>
                  <a:srgbClr val="FF6699"/>
                </a:solidFill>
              </a:rPr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kontext</a:t>
            </a:r>
            <a:r>
              <a:rPr lang="en-US" sz="3400" dirty="0" smtClean="0">
                <a:solidFill>
                  <a:srgbClr val="FF6699"/>
                </a:solidFill>
              </a:rPr>
              <a:t> </a:t>
            </a:r>
            <a:r>
              <a:rPr lang="sk-SK" sz="3400" dirty="0" smtClean="0">
                <a:solidFill>
                  <a:srgbClr val="FF6699"/>
                </a:solidFill>
              </a:rPr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jeho</a:t>
            </a:r>
            <a:r>
              <a:rPr lang="sk-SK" sz="3400" dirty="0" smtClean="0">
                <a:solidFill>
                  <a:srgbClr val="FF6699"/>
                </a:solidFill>
              </a:rPr>
              <a:t> </a:t>
            </a:r>
            <a:r>
              <a:rPr lang="en-US" sz="3400" dirty="0" smtClean="0">
                <a:solidFill>
                  <a:srgbClr val="FF6699"/>
                </a:solidFill>
              </a:rPr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vzniku</a:t>
            </a:r>
            <a:r>
              <a:rPr lang="sk-SK" sz="3400" dirty="0" smtClean="0">
                <a:solidFill>
                  <a:schemeClr val="tx1"/>
                </a:solidFill>
              </a:rPr>
              <a:t>.</a:t>
            </a:r>
            <a:r>
              <a:rPr lang="sk-SK" sz="3400" dirty="0" smtClean="0">
                <a:solidFill>
                  <a:srgbClr val="FF6699"/>
                </a:solidFill>
              </a:rPr>
              <a:t> </a:t>
            </a:r>
            <a:r>
              <a:rPr lang="en-US" sz="3400" dirty="0" err="1" smtClean="0"/>
              <a:t>Rozširujeme</a:t>
            </a:r>
            <a:r>
              <a:rPr lang="en-US" sz="3400" dirty="0" smtClean="0"/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základné</a:t>
            </a:r>
            <a:r>
              <a:rPr lang="en-US" sz="3400" dirty="0" smtClean="0">
                <a:solidFill>
                  <a:srgbClr val="FF6699"/>
                </a:solidFill>
              </a:rPr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informácie</a:t>
            </a:r>
            <a:r>
              <a:rPr lang="en-US" sz="3400" dirty="0" smtClean="0">
                <a:solidFill>
                  <a:srgbClr val="FF6699"/>
                </a:solidFill>
              </a:rPr>
              <a:t> o </a:t>
            </a:r>
            <a:r>
              <a:rPr lang="en-US" sz="3400" dirty="0" err="1" smtClean="0">
                <a:solidFill>
                  <a:srgbClr val="FF6699"/>
                </a:solidFill>
              </a:rPr>
              <a:t>autorovi</a:t>
            </a:r>
            <a:r>
              <a:rPr lang="en-US" sz="3400" dirty="0" smtClean="0">
                <a:solidFill>
                  <a:schemeClr val="tx1"/>
                </a:solidFill>
              </a:rPr>
              <a:t>,</a:t>
            </a:r>
            <a:r>
              <a:rPr lang="sk-SK" sz="3400" dirty="0" smtClean="0"/>
              <a:t> bližšie </a:t>
            </a:r>
            <a:r>
              <a:rPr lang="en-US" sz="3400" dirty="0" smtClean="0"/>
              <a:t>s</a:t>
            </a:r>
            <a:r>
              <a:rPr lang="sk-SK" sz="3400" dirty="0" smtClean="0"/>
              <a:t>a zoznámime s</a:t>
            </a:r>
            <a:r>
              <a:rPr lang="en-US" sz="3400" dirty="0" smtClean="0"/>
              <a:t> </a:t>
            </a:r>
            <a:r>
              <a:rPr lang="en-US" sz="3400" dirty="0" err="1" smtClean="0"/>
              <a:t>jeho</a:t>
            </a:r>
            <a:r>
              <a:rPr lang="sk-SK" sz="3400" dirty="0" smtClean="0"/>
              <a:t> </a:t>
            </a:r>
            <a:r>
              <a:rPr lang="en-US" sz="3400" dirty="0" err="1" smtClean="0">
                <a:solidFill>
                  <a:srgbClr val="FF6699"/>
                </a:solidFill>
              </a:rPr>
              <a:t>tvorbou</a:t>
            </a:r>
            <a:r>
              <a:rPr lang="en-US" sz="3400" dirty="0" smtClean="0">
                <a:solidFill>
                  <a:srgbClr val="FF6699"/>
                </a:solidFill>
              </a:rPr>
              <a:t>.</a:t>
            </a:r>
            <a:r>
              <a:rPr lang="en-US" sz="3400" dirty="0" smtClean="0">
                <a:solidFill>
                  <a:srgbClr val="FFC000"/>
                </a:solidFill>
              </a:rPr>
              <a:t> </a:t>
            </a:r>
            <a:endParaRPr lang="sk-SK" sz="3400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8662" y="2000240"/>
            <a:ext cx="78581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3400" dirty="0" smtClean="0"/>
              <a:t>Veľmi je dôležité </a:t>
            </a:r>
            <a:r>
              <a:rPr lang="cs-CZ" sz="3400" dirty="0" smtClean="0">
                <a:solidFill>
                  <a:srgbClr val="FF6699"/>
                </a:solidFill>
              </a:rPr>
              <a:t>zaoberať sa textom</a:t>
            </a:r>
            <a:r>
              <a:rPr lang="cs-CZ" sz="3400" dirty="0" smtClean="0"/>
              <a:t>. Práca učiteľa so žiakom sa začína už po prvom, resp. druhom prečítaní.</a:t>
            </a:r>
          </a:p>
          <a:p>
            <a:pPr algn="just"/>
            <a:r>
              <a:rPr lang="cs-CZ" sz="36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285728"/>
            <a:ext cx="7429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accent4"/>
                </a:solidFill>
              </a:rPr>
              <a:t>2. AKO  PRACOVAŤ  S  VYBRANÝM  LITERÁRNYM TEXTOM?</a:t>
            </a:r>
          </a:p>
          <a:p>
            <a:pPr algn="ctr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662" y="1285860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4000" dirty="0" smtClean="0"/>
              <a:t> Vtedy treba so žiakom text rozobrať tak, ako ho pochopil on a vysvetliť mu, ako to chápe autor, teda </a:t>
            </a:r>
          </a:p>
          <a:p>
            <a:pPr algn="ctr"/>
            <a:endParaRPr lang="cs-CZ" sz="4000" b="1" dirty="0" smtClean="0">
              <a:solidFill>
                <a:srgbClr val="C00000"/>
              </a:solidFill>
            </a:endParaRPr>
          </a:p>
          <a:p>
            <a:pPr algn="ctr"/>
            <a:r>
              <a:rPr lang="cs-CZ" sz="4000" b="1" dirty="0" smtClean="0">
                <a:solidFill>
                  <a:srgbClr val="C00000"/>
                </a:solidFill>
              </a:rPr>
              <a:t>rozobrať svet za textom</a:t>
            </a:r>
            <a:r>
              <a:rPr lang="cs-CZ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9304" y="714356"/>
            <a:ext cx="7568976" cy="2571768"/>
          </a:xfrm>
        </p:spPr>
        <p:txBody>
          <a:bodyPr>
            <a:noAutofit/>
          </a:bodyPr>
          <a:lstStyle/>
          <a:p>
            <a:pPr algn="just"/>
            <a:r>
              <a:rPr lang="cs-CZ" sz="3600" dirty="0" smtClean="0"/>
              <a:t>Umelecký prednes je predovšetkým umenie vnímania textu, individuálna </a:t>
            </a:r>
            <a:r>
              <a:rPr lang="cs-CZ" sz="4000" dirty="0" smtClean="0">
                <a:solidFill>
                  <a:srgbClr val="C00000"/>
                </a:solidFill>
              </a:rPr>
              <a:t>tvorba sveta za textom</a:t>
            </a:r>
            <a:r>
              <a:rPr lang="cs-CZ" sz="3600" dirty="0" smtClean="0"/>
              <a:t>, t. j. </a:t>
            </a:r>
            <a:r>
              <a:rPr lang="cs-CZ" sz="3600" dirty="0" smtClean="0">
                <a:solidFill>
                  <a:srgbClr val="C00000"/>
                </a:solidFill>
              </a:rPr>
              <a:t>vidieť svet</a:t>
            </a:r>
            <a:r>
              <a:rPr lang="cs-CZ" sz="3600" dirty="0" smtClean="0">
                <a:solidFill>
                  <a:schemeClr val="tx1"/>
                </a:solidFill>
              </a:rPr>
              <a:t>,</a:t>
            </a:r>
            <a:r>
              <a:rPr lang="cs-CZ" sz="3600" dirty="0" smtClean="0">
                <a:solidFill>
                  <a:srgbClr val="C00000"/>
                </a:solidFill>
              </a:rPr>
              <a:t> obraz </a:t>
            </a:r>
            <a:r>
              <a:rPr lang="cs-CZ" sz="3600" dirty="0" smtClean="0"/>
              <a:t>(hra: </a:t>
            </a:r>
            <a:r>
              <a:rPr lang="cs-CZ" sz="3600" i="1" dirty="0" smtClean="0"/>
              <a:t>Oko kamery</a:t>
            </a:r>
            <a:r>
              <a:rPr lang="cs-CZ" sz="3600" dirty="0" smtClean="0"/>
              <a:t>).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Uvedomiť si </a:t>
            </a:r>
            <a:r>
              <a:rPr lang="cs-CZ" sz="3600" dirty="0" smtClean="0">
                <a:solidFill>
                  <a:srgbClr val="C00000"/>
                </a:solidFill>
              </a:rPr>
              <a:t>podstatu autorovej myšlienky</a:t>
            </a:r>
            <a:r>
              <a:rPr lang="cs-CZ" sz="3600" dirty="0" smtClean="0">
                <a:solidFill>
                  <a:srgbClr val="00B050"/>
                </a:solidFill>
              </a:rPr>
              <a:t> </a:t>
            </a:r>
            <a:r>
              <a:rPr lang="cs-CZ" sz="3600" dirty="0" smtClean="0"/>
              <a:t>a hľadať spôsob, ako to dosiahnuť. 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Dôležité je </a:t>
            </a:r>
            <a:r>
              <a:rPr lang="cs-CZ" sz="3600" dirty="0" smtClean="0">
                <a:solidFill>
                  <a:srgbClr val="C00000"/>
                </a:solidFill>
              </a:rPr>
              <a:t>fixovanie predstáv, </a:t>
            </a:r>
          </a:p>
          <a:p>
            <a:pPr algn="ctr"/>
            <a:r>
              <a:rPr lang="cs-CZ" sz="3600" dirty="0" smtClean="0"/>
              <a:t>vtedy prednes </a:t>
            </a:r>
            <a:r>
              <a:rPr lang="cs-CZ" sz="3600" dirty="0" smtClean="0">
                <a:solidFill>
                  <a:schemeClr val="tx2">
                    <a:lumMod val="90000"/>
                  </a:schemeClr>
                </a:solidFill>
              </a:rPr>
              <a:t>,,</a:t>
            </a:r>
            <a:r>
              <a:rPr lang="cs-CZ" sz="3600" b="1" dirty="0" smtClean="0">
                <a:solidFill>
                  <a:srgbClr val="FF6699"/>
                </a:solidFill>
              </a:rPr>
              <a:t>žije</a:t>
            </a:r>
            <a:r>
              <a:rPr lang="cs-CZ" sz="3600" dirty="0" smtClean="0">
                <a:solidFill>
                  <a:schemeClr val="tx2">
                    <a:lumMod val="90000"/>
                  </a:schemeClr>
                </a:solidFill>
              </a:rPr>
              <a:t>“, </a:t>
            </a:r>
          </a:p>
          <a:p>
            <a:pPr algn="ctr"/>
            <a:r>
              <a:rPr lang="cs-CZ" sz="3600" dirty="0" smtClean="0"/>
              <a:t>nie referovanie, tzv. </a:t>
            </a:r>
            <a:r>
              <a:rPr lang="cs-CZ" sz="3600" i="1" dirty="0" smtClean="0"/>
              <a:t>hrkot kolies </a:t>
            </a:r>
            <a:r>
              <a:rPr lang="cs-CZ" sz="3600" dirty="0" smtClean="0"/>
              <a:t>(rovnaká  rytmizácia, melódia a pod.).</a:t>
            </a:r>
          </a:p>
          <a:p>
            <a:pPr algn="ctr"/>
            <a:endParaRPr lang="cs-CZ" sz="3600" dirty="0" smtClean="0"/>
          </a:p>
          <a:p>
            <a:pPr algn="ctr"/>
            <a:r>
              <a:rPr lang="cs-CZ" sz="3600" dirty="0" smtClean="0">
                <a:solidFill>
                  <a:srgbClr val="C00000"/>
                </a:solidFill>
              </a:rPr>
              <a:t>Nezafixovať  text </a:t>
            </a:r>
            <a:r>
              <a:rPr lang="cs-CZ" sz="3600" dirty="0" smtClean="0"/>
              <a:t>– najprv sa má pracovať s textom, až v záverčnej časti sa text naučiť spamäti!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42860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sk-SK" sz="6600" dirty="0" smtClean="0">
                <a:solidFill>
                  <a:srgbClr val="FFC000"/>
                </a:solidFill>
              </a:rPr>
              <a:t>Recitátor  musí vedieť, o čom recituje.</a:t>
            </a:r>
          </a:p>
          <a:p>
            <a:pPr algn="ctr"/>
            <a:endParaRPr lang="sk-SK" sz="6600" dirty="0" smtClean="0">
              <a:solidFill>
                <a:srgbClr val="C00000"/>
              </a:solidFill>
            </a:endParaRPr>
          </a:p>
          <a:p>
            <a:pPr algn="ctr"/>
            <a:r>
              <a:rPr lang="sk-SK" sz="6600" dirty="0" smtClean="0">
                <a:solidFill>
                  <a:srgbClr val="C00000"/>
                </a:solidFill>
              </a:rPr>
              <a:t>Prvoradý je obsah textu.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3714752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Aby dokázal recitovať, musí mať  živý obraz v predstavách.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42910" y="428604"/>
            <a:ext cx="7772400" cy="15097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5400" b="1" dirty="0" smtClean="0"/>
              <a:t> </a:t>
            </a:r>
            <a:r>
              <a:rPr lang="en-US" sz="5400" b="1" dirty="0" smtClean="0"/>
              <a:t>Motto:</a:t>
            </a:r>
          </a:p>
          <a:p>
            <a:pPr>
              <a:buNone/>
            </a:pPr>
            <a:endParaRPr lang="en-US" sz="6000" b="1" i="1" dirty="0" smtClean="0">
              <a:solidFill>
                <a:schemeClr val="accent4"/>
              </a:solidFill>
            </a:endParaRPr>
          </a:p>
          <a:p>
            <a:pPr algn="r">
              <a:lnSpc>
                <a:spcPct val="100000"/>
              </a:lnSpc>
              <a:buNone/>
            </a:pPr>
            <a:r>
              <a:rPr lang="en-US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Nie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cez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hlas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, ale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cez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recitátorovu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dušu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</a:p>
          <a:p>
            <a:pPr algn="r">
              <a:lnSpc>
                <a:spcPct val="100000"/>
              </a:lnSpc>
              <a:buNone/>
            </a:pP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sa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rodí</a:t>
            </a:r>
            <a:r>
              <a:rPr lang="en-US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5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prednes</a:t>
            </a:r>
            <a:r>
              <a:rPr lang="en-US" sz="5400" i="1" dirty="0" smtClean="0">
                <a:solidFill>
                  <a:schemeClr val="accent4"/>
                </a:solidFill>
              </a:rPr>
              <a:t>.“</a:t>
            </a:r>
          </a:p>
          <a:p>
            <a:pPr algn="r">
              <a:buNone/>
            </a:pPr>
            <a:r>
              <a:rPr lang="en-US" sz="4400" dirty="0" smtClean="0"/>
              <a:t>J. </a:t>
            </a:r>
            <a:r>
              <a:rPr lang="en-US" sz="4400" dirty="0" err="1" smtClean="0"/>
              <a:t>Čajková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4414" y="1285860"/>
            <a:ext cx="69294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/>
              <a:t>Pracovať </a:t>
            </a:r>
            <a:endParaRPr lang="cs-CZ" sz="4400" dirty="0" smtClean="0"/>
          </a:p>
          <a:p>
            <a:pPr algn="ctr"/>
            <a:r>
              <a:rPr lang="cs-CZ" sz="4400" dirty="0" smtClean="0"/>
              <a:t>sa </a:t>
            </a:r>
            <a:r>
              <a:rPr lang="cs-CZ" sz="4400" dirty="0"/>
              <a:t>dá </a:t>
            </a:r>
            <a:r>
              <a:rPr lang="cs-CZ" sz="4400" dirty="0" smtClean="0"/>
              <a:t>s </a:t>
            </a:r>
            <a:r>
              <a:rPr lang="cs-CZ" sz="4400" dirty="0">
                <a:solidFill>
                  <a:srgbClr val="FF6699"/>
                </a:solidFill>
              </a:rPr>
              <a:t>jednotlivcom</a:t>
            </a:r>
            <a:r>
              <a:rPr lang="cs-CZ" sz="4400" dirty="0"/>
              <a:t>, </a:t>
            </a:r>
            <a:endParaRPr lang="cs-CZ" sz="4400" dirty="0" smtClean="0"/>
          </a:p>
          <a:p>
            <a:pPr algn="ctr"/>
            <a:r>
              <a:rPr lang="cs-CZ" sz="4400" dirty="0" smtClean="0"/>
              <a:t>ale </a:t>
            </a:r>
            <a:r>
              <a:rPr lang="cs-CZ" sz="4400" dirty="0"/>
              <a:t>i v </a:t>
            </a:r>
            <a:r>
              <a:rPr lang="cs-CZ" sz="4400" dirty="0">
                <a:solidFill>
                  <a:srgbClr val="FF6699"/>
                </a:solidFill>
              </a:rPr>
              <a:t>kolektíve</a:t>
            </a:r>
            <a:r>
              <a:rPr lang="cs-CZ" sz="4400" dirty="0"/>
              <a:t>, kde 1 </a:t>
            </a:r>
            <a:r>
              <a:rPr lang="cs-CZ" sz="4400" dirty="0" smtClean="0"/>
              <a:t>až 4 </a:t>
            </a:r>
            <a:r>
              <a:rPr lang="cs-CZ" sz="4400" dirty="0"/>
              <a:t>žiaci prednesú tú istú ukážku a potom nasleduje selekcia.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2352" y="1357298"/>
            <a:ext cx="7851648" cy="3271846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Prvú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interpretáciu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prináša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dieťa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sk-SK" sz="4000" dirty="0" smtClean="0">
                <a:solidFill>
                  <a:schemeClr val="accent4"/>
                </a:solidFill>
              </a:rPr>
              <a:t>3. </a:t>
            </a:r>
            <a:r>
              <a:rPr lang="pt-BR" sz="4000" dirty="0" smtClean="0">
                <a:solidFill>
                  <a:schemeClr val="accent4"/>
                </a:solidFill>
              </a:rPr>
              <a:t>PRIEBEŽNÁ 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pt-BR" sz="4000" dirty="0" smtClean="0">
                <a:solidFill>
                  <a:schemeClr val="accent4"/>
                </a:solidFill>
              </a:rPr>
              <a:t>PRÍPRAVA 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pt-BR" sz="4000" dirty="0" smtClean="0">
                <a:solidFill>
                  <a:schemeClr val="accent4"/>
                </a:solidFill>
              </a:rPr>
              <a:t>RECITÁTORA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pt-BR" sz="4000" dirty="0" smtClean="0">
                <a:solidFill>
                  <a:schemeClr val="accent4"/>
                </a:solidFill>
              </a:rPr>
              <a:t> NA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pt-BR" sz="4000" dirty="0" smtClean="0">
                <a:solidFill>
                  <a:schemeClr val="accent4"/>
                </a:solidFill>
              </a:rPr>
              <a:t> PREDNES</a:t>
            </a:r>
            <a:r>
              <a:rPr lang="sk-SK" sz="4400" dirty="0" smtClean="0">
                <a:solidFill>
                  <a:schemeClr val="accent4"/>
                </a:solidFill>
              </a:rPr>
              <a:t/>
            </a:r>
            <a:br>
              <a:rPr lang="sk-SK" sz="4400" dirty="0" smtClean="0">
                <a:solidFill>
                  <a:schemeClr val="accent4"/>
                </a:solidFill>
              </a:rPr>
            </a:b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2143116"/>
            <a:ext cx="7854696" cy="42009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*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Začína</a:t>
            </a:r>
            <a:r>
              <a:rPr lang="sk-SK" sz="3400" dirty="0" smtClean="0">
                <a:solidFill>
                  <a:srgbClr val="C00000"/>
                </a:solidFill>
              </a:rPr>
              <a:t> sa </a:t>
            </a:r>
            <a:r>
              <a:rPr lang="en-US" sz="3400" dirty="0" err="1" smtClean="0">
                <a:solidFill>
                  <a:srgbClr val="C00000"/>
                </a:solidFill>
              </a:rPr>
              <a:t>správnym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držaním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tela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so </a:t>
            </a:r>
            <a:r>
              <a:rPr lang="en-US" dirty="0" err="1" smtClean="0"/>
              <a:t>spevneným</a:t>
            </a:r>
            <a:r>
              <a:rPr lang="en-US" dirty="0" smtClean="0"/>
              <a:t> </a:t>
            </a:r>
            <a:r>
              <a:rPr lang="en-US" dirty="0" err="1" smtClean="0"/>
              <a:t>ťažiskom</a:t>
            </a:r>
            <a:r>
              <a:rPr lang="en-US" dirty="0" smtClean="0"/>
              <a:t> (</a:t>
            </a:r>
            <a:r>
              <a:rPr lang="en-US" dirty="0" err="1" smtClean="0"/>
              <a:t>brucho</a:t>
            </a:r>
            <a:r>
              <a:rPr lang="en-US" dirty="0" smtClean="0"/>
              <a:t> </a:t>
            </a:r>
            <a:r>
              <a:rPr lang="en-US" dirty="0" err="1" smtClean="0"/>
              <a:t>stiahnuť</a:t>
            </a:r>
            <a:r>
              <a:rPr lang="en-US" dirty="0" smtClean="0"/>
              <a:t>, </a:t>
            </a:r>
            <a:r>
              <a:rPr lang="en-US" dirty="0" err="1" smtClean="0"/>
              <a:t>ruk</a:t>
            </a:r>
            <a:r>
              <a:rPr lang="sk-SK" dirty="0" smtClean="0"/>
              <a:t>y </a:t>
            </a:r>
            <a:r>
              <a:rPr lang="en-US" dirty="0" err="1" smtClean="0"/>
              <a:t>voľne</a:t>
            </a:r>
            <a:r>
              <a:rPr lang="en-US" dirty="0" smtClean="0"/>
              <a:t> </a:t>
            </a:r>
            <a:r>
              <a:rPr lang="en-US" dirty="0" err="1" smtClean="0"/>
              <a:t>pozdĺž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, </a:t>
            </a:r>
            <a:r>
              <a:rPr lang="en-US" dirty="0" err="1" smtClean="0"/>
              <a:t>plecia</a:t>
            </a:r>
            <a:r>
              <a:rPr lang="en-US" dirty="0" smtClean="0"/>
              <a:t> </a:t>
            </a:r>
            <a:r>
              <a:rPr lang="en-US" dirty="0" err="1" smtClean="0"/>
              <a:t>nedvíhať</a:t>
            </a:r>
            <a:r>
              <a:rPr lang="en-US" dirty="0" smtClean="0"/>
              <a:t>), </a:t>
            </a:r>
            <a:r>
              <a:rPr lang="en-US" dirty="0" err="1" smtClean="0"/>
              <a:t>nadväzovaním</a:t>
            </a:r>
            <a:r>
              <a:rPr lang="en-US" dirty="0" smtClean="0"/>
              <a:t> </a:t>
            </a:r>
            <a:r>
              <a:rPr lang="en-US" dirty="0" err="1" smtClean="0"/>
              <a:t>očného</a:t>
            </a:r>
            <a:r>
              <a:rPr lang="en-US" dirty="0" smtClean="0"/>
              <a:t> </a:t>
            </a:r>
            <a:r>
              <a:rPr lang="en-US" dirty="0" err="1" smtClean="0"/>
              <a:t>kontaktu</a:t>
            </a:r>
            <a:r>
              <a:rPr lang="sk-SK" dirty="0" smtClean="0"/>
              <a:t>.</a:t>
            </a:r>
          </a:p>
          <a:p>
            <a:pPr algn="just"/>
            <a:endParaRPr lang="sk-SK" dirty="0" smtClean="0"/>
          </a:p>
          <a:p>
            <a:pPr algn="just"/>
            <a:r>
              <a:rPr lang="en-US" sz="2900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Prednes</a:t>
            </a:r>
            <a:r>
              <a:rPr lang="en-US" dirty="0" smtClean="0"/>
              <a:t> je </a:t>
            </a:r>
            <a:r>
              <a:rPr lang="en-US" dirty="0" err="1" smtClean="0"/>
              <a:t>istým</a:t>
            </a:r>
            <a:r>
              <a:rPr lang="en-US" dirty="0" smtClean="0"/>
              <a:t> </a:t>
            </a:r>
            <a:r>
              <a:rPr lang="en-US" dirty="0" err="1" smtClean="0"/>
              <a:t>druhom</a:t>
            </a:r>
            <a:r>
              <a:rPr lang="en-US" dirty="0" smtClean="0"/>
              <a:t> </a:t>
            </a:r>
            <a:r>
              <a:rPr lang="en-US" dirty="0" err="1" smtClean="0"/>
              <a:t>umeleckej</a:t>
            </a:r>
            <a:r>
              <a:rPr lang="en-US" dirty="0" smtClean="0"/>
              <a:t> </a:t>
            </a:r>
            <a:r>
              <a:rPr lang="en-US" dirty="0" err="1" smtClean="0"/>
              <a:t>komunikácie</a:t>
            </a:r>
            <a:r>
              <a:rPr lang="en-US" dirty="0" smtClean="0"/>
              <a:t> so </a:t>
            </a:r>
            <a:r>
              <a:rPr lang="en-US" dirty="0" err="1" smtClean="0"/>
              <a:t>spätnou</a:t>
            </a:r>
            <a:r>
              <a:rPr lang="en-US" dirty="0" smtClean="0"/>
              <a:t> </a:t>
            </a:r>
            <a:r>
              <a:rPr lang="en-US" dirty="0" err="1" smtClean="0"/>
              <a:t>väzbou</a:t>
            </a:r>
            <a:r>
              <a:rPr lang="en-US" dirty="0" smtClean="0"/>
              <a:t>, </a:t>
            </a:r>
            <a:r>
              <a:rPr lang="en-US" dirty="0" err="1" smtClean="0"/>
              <a:t>preto</a:t>
            </a:r>
            <a:r>
              <a:rPr lang="sk-SK" dirty="0" smtClean="0"/>
              <a:t> </a:t>
            </a:r>
            <a:r>
              <a:rPr lang="en-US" dirty="0" err="1" smtClean="0"/>
              <a:t>recitátor</a:t>
            </a:r>
            <a:r>
              <a:rPr lang="en-US" dirty="0" smtClean="0"/>
              <a:t> </a:t>
            </a:r>
            <a:r>
              <a:rPr lang="en-US" dirty="0" err="1" smtClean="0"/>
              <a:t>potrebuje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sk-SK" dirty="0" smtClean="0"/>
              <a:t> </a:t>
            </a:r>
            <a:r>
              <a:rPr lang="en-US" dirty="0" err="1" smtClean="0"/>
              <a:t>výpoveď</a:t>
            </a:r>
            <a:r>
              <a:rPr lang="en-US" dirty="0" smtClean="0"/>
              <a:t> „</a:t>
            </a:r>
            <a:r>
              <a:rPr lang="en-US" dirty="0" err="1" smtClean="0"/>
              <a:t>odovzdať</a:t>
            </a:r>
            <a:r>
              <a:rPr lang="en-US" dirty="0" smtClean="0"/>
              <a:t>“ </a:t>
            </a:r>
            <a:r>
              <a:rPr lang="en-US" dirty="0" err="1" smtClean="0"/>
              <a:t>poslucháčom</a:t>
            </a:r>
            <a:r>
              <a:rPr lang="en-US" dirty="0" smtClean="0"/>
              <a:t>. </a:t>
            </a:r>
            <a:endParaRPr lang="sk-SK" dirty="0" smtClean="0"/>
          </a:p>
          <a:p>
            <a:pPr algn="just"/>
            <a:endParaRPr lang="en-US" sz="3400" dirty="0" smtClean="0"/>
          </a:p>
          <a:p>
            <a:pPr algn="just"/>
            <a:r>
              <a:rPr lang="sk-SK" sz="2900" dirty="0" smtClean="0"/>
              <a:t>*</a:t>
            </a:r>
            <a:r>
              <a:rPr lang="sk-SK" sz="3400" dirty="0" smtClean="0"/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Rozhýba</a:t>
            </a:r>
            <a:r>
              <a:rPr lang="sk-SK" sz="3400" dirty="0" smtClean="0">
                <a:solidFill>
                  <a:srgbClr val="C00000"/>
                </a:solidFill>
              </a:rPr>
              <a:t>ť 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artikulačn</a:t>
            </a:r>
            <a:r>
              <a:rPr lang="sk-SK" sz="3400" dirty="0" smtClean="0">
                <a:solidFill>
                  <a:srgbClr val="C00000"/>
                </a:solidFill>
              </a:rPr>
              <a:t>é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orgán</a:t>
            </a:r>
            <a:r>
              <a:rPr lang="sk-SK" sz="3400" dirty="0" smtClean="0">
                <a:solidFill>
                  <a:srgbClr val="C00000"/>
                </a:solidFill>
              </a:rPr>
              <a:t>y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(p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výslovnosti</a:t>
            </a:r>
            <a:r>
              <a:rPr lang="en-US" dirty="0" smtClean="0"/>
              <a:t> je </a:t>
            </a:r>
            <a:r>
              <a:rPr lang="en-US" dirty="0" err="1" smtClean="0"/>
              <a:t>najdôležitejší</a:t>
            </a:r>
            <a:r>
              <a:rPr lang="sk-SK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sk-SK" dirty="0" smtClean="0"/>
              <a:t>):</a:t>
            </a:r>
          </a:p>
          <a:p>
            <a:pPr algn="just"/>
            <a:endParaRPr lang="sk-SK" dirty="0" smtClean="0"/>
          </a:p>
          <a:p>
            <a:pPr algn="just"/>
            <a:r>
              <a:rPr lang="sk-SK" sz="2800" dirty="0" smtClean="0">
                <a:solidFill>
                  <a:schemeClr val="tx1"/>
                </a:solidFill>
              </a:rPr>
              <a:t>	 </a:t>
            </a:r>
            <a:r>
              <a:rPr lang="sk-SK" sz="2800" b="1" dirty="0" smtClean="0">
                <a:solidFill>
                  <a:srgbClr val="C00000"/>
                </a:solidFill>
              </a:rPr>
              <a:t>-</a:t>
            </a:r>
            <a:r>
              <a:rPr lang="sk-SK" sz="2800" dirty="0" smtClean="0">
                <a:solidFill>
                  <a:schemeClr val="tx1"/>
                </a:solidFill>
              </a:rPr>
              <a:t>  </a:t>
            </a:r>
            <a:r>
              <a:rPr lang="en-US" sz="3400" dirty="0" err="1" smtClean="0">
                <a:solidFill>
                  <a:srgbClr val="C00000"/>
                </a:solidFill>
              </a:rPr>
              <a:t>hlasovými</a:t>
            </a:r>
            <a:r>
              <a:rPr lang="sk-SK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cvičeniami</a:t>
            </a:r>
            <a:r>
              <a:rPr lang="sk-SK" sz="3400" dirty="0" smtClean="0">
                <a:solidFill>
                  <a:srgbClr val="C00000"/>
                </a:solidFill>
              </a:rPr>
              <a:t>,</a:t>
            </a:r>
          </a:p>
          <a:p>
            <a:pPr algn="just"/>
            <a:endParaRPr lang="sk-SK" sz="2900" dirty="0" smtClean="0">
              <a:solidFill>
                <a:srgbClr val="C00000"/>
              </a:solidFill>
            </a:endParaRPr>
          </a:p>
          <a:p>
            <a:pPr algn="just"/>
            <a:r>
              <a:rPr lang="sk-SK" sz="2900" dirty="0" smtClean="0">
                <a:solidFill>
                  <a:srgbClr val="C00000"/>
                </a:solidFill>
              </a:rPr>
              <a:t>	 </a:t>
            </a:r>
            <a:r>
              <a:rPr lang="sk-SK" sz="2900" b="1" dirty="0" smtClean="0">
                <a:solidFill>
                  <a:srgbClr val="C00000"/>
                </a:solidFill>
              </a:rPr>
              <a:t>-</a:t>
            </a:r>
            <a:r>
              <a:rPr lang="sk-SK" sz="2900" dirty="0" smtClean="0">
                <a:solidFill>
                  <a:srgbClr val="C00000"/>
                </a:solidFill>
              </a:rPr>
              <a:t> </a:t>
            </a:r>
            <a:r>
              <a:rPr lang="sk-SK" sz="2900" b="1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dychovými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cvičeniami</a:t>
            </a:r>
            <a:r>
              <a:rPr lang="sk-SK" sz="3200" dirty="0" smtClean="0">
                <a:solidFill>
                  <a:srgbClr val="C00000"/>
                </a:solidFill>
              </a:rPr>
              <a:t>, </a:t>
            </a:r>
          </a:p>
          <a:p>
            <a:pPr algn="just"/>
            <a:endParaRPr lang="sk-SK" sz="3200" dirty="0" smtClean="0">
              <a:solidFill>
                <a:srgbClr val="C00000"/>
              </a:solidFill>
            </a:endParaRPr>
          </a:p>
          <a:p>
            <a:pPr algn="just"/>
            <a:r>
              <a:rPr lang="sk-SK" sz="3200" dirty="0" smtClean="0">
                <a:solidFill>
                  <a:srgbClr val="C00000"/>
                </a:solidFill>
              </a:rPr>
              <a:t>	 - jazykolamy, rečňovanky a pod.</a:t>
            </a:r>
            <a:endParaRPr lang="sk-SK" sz="2900" dirty="0" smtClean="0">
              <a:solidFill>
                <a:srgbClr val="C00000"/>
              </a:solidFill>
            </a:endParaRPr>
          </a:p>
          <a:p>
            <a:pPr algn="just"/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9304" y="428604"/>
            <a:ext cx="7640414" cy="64293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100" b="1" dirty="0" err="1" smtClean="0">
                <a:solidFill>
                  <a:schemeClr val="accent4"/>
                </a:solidFill>
              </a:rPr>
              <a:t>Dýchanie</a:t>
            </a:r>
            <a:endParaRPr lang="sk-SK" sz="4100" b="1" dirty="0" smtClean="0">
              <a:solidFill>
                <a:schemeClr val="accent4"/>
              </a:solidFill>
            </a:endParaRPr>
          </a:p>
          <a:p>
            <a:pPr algn="just"/>
            <a:endParaRPr lang="en-US" sz="4100" b="1" dirty="0" smtClean="0">
              <a:solidFill>
                <a:schemeClr val="accent4"/>
              </a:solidFill>
            </a:endParaRPr>
          </a:p>
          <a:p>
            <a:pPr algn="just"/>
            <a:r>
              <a:rPr lang="en-US" sz="3100" b="1" dirty="0" err="1" smtClean="0"/>
              <a:t>Venovať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pozornosť</a:t>
            </a:r>
            <a:r>
              <a:rPr lang="en-US" sz="3100" b="1" dirty="0" smtClean="0"/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správnemu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dýchaniu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/>
              <a:t>prostredníctvom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cvičení</a:t>
            </a:r>
            <a:r>
              <a:rPr lang="en-US" sz="3100" b="1" dirty="0" smtClean="0"/>
              <a:t> je</a:t>
            </a:r>
            <a:r>
              <a:rPr lang="sk-SK" sz="3100" b="1" dirty="0" smtClean="0"/>
              <a:t> </a:t>
            </a:r>
            <a:r>
              <a:rPr lang="en-US" sz="3100" b="1" dirty="0" err="1" smtClean="0"/>
              <a:t>veľmi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dôležité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najmä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pri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tvorbe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hlasu</a:t>
            </a:r>
            <a:r>
              <a:rPr lang="en-US" sz="3100" b="1" dirty="0" smtClean="0"/>
              <a:t>. </a:t>
            </a:r>
          </a:p>
          <a:p>
            <a:pPr algn="just">
              <a:buFontTx/>
              <a:buChar char="-"/>
            </a:pPr>
            <a:endParaRPr lang="sk-SK" sz="3100" b="1" dirty="0" smtClean="0"/>
          </a:p>
          <a:p>
            <a:pPr algn="just"/>
            <a:r>
              <a:rPr lang="en-US" sz="3100" b="1" dirty="0" err="1" smtClean="0"/>
              <a:t>Deti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ktoré</a:t>
            </a:r>
            <a:r>
              <a:rPr lang="sk-SK" sz="3100" b="1" dirty="0" smtClean="0"/>
              <a:t> </a:t>
            </a:r>
            <a:r>
              <a:rPr lang="en-US" sz="3100" b="1" dirty="0" err="1" smtClean="0"/>
              <a:t>nevedia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narábať</a:t>
            </a:r>
            <a:r>
              <a:rPr lang="en-US" sz="3100" b="1" dirty="0" smtClean="0"/>
              <a:t> s </a:t>
            </a:r>
            <a:r>
              <a:rPr lang="en-US" sz="3100" b="1" dirty="0" err="1" smtClean="0"/>
              <a:t>dychom</a:t>
            </a:r>
            <a:r>
              <a:rPr lang="en-US" sz="3100" b="1" dirty="0" smtClean="0"/>
              <a:t>,</a:t>
            </a:r>
            <a:r>
              <a:rPr lang="sk-SK" sz="3100" b="1" dirty="0" smtClean="0"/>
              <a:t> </a:t>
            </a:r>
            <a:r>
              <a:rPr lang="en-US" sz="3100" b="1" dirty="0" err="1" smtClean="0"/>
              <a:t>často</a:t>
            </a:r>
            <a:r>
              <a:rPr lang="en-US" sz="3100" b="1" dirty="0" smtClean="0"/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rozdelia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vetu</a:t>
            </a:r>
            <a:r>
              <a:rPr lang="en-US" sz="3100" b="1" dirty="0" smtClean="0">
                <a:solidFill>
                  <a:srgbClr val="FFC000"/>
                </a:solidFill>
              </a:rPr>
              <a:t> – </a:t>
            </a:r>
            <a:r>
              <a:rPr lang="en-US" sz="3100" b="1" dirty="0" err="1" smtClean="0">
                <a:solidFill>
                  <a:srgbClr val="FFC000"/>
                </a:solidFill>
              </a:rPr>
              <a:t>myšlienku</a:t>
            </a:r>
            <a:r>
              <a:rPr lang="sk-SK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/>
              <a:t>tak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že</a:t>
            </a:r>
            <a:r>
              <a:rPr lang="en-US" sz="3100" b="1" dirty="0" smtClean="0"/>
              <a:t> </a:t>
            </a:r>
            <a:r>
              <a:rPr lang="sk-SK" sz="3100" b="1" dirty="0" smtClean="0"/>
              <a:t>sa </a:t>
            </a:r>
            <a:r>
              <a:rPr lang="en-US" sz="3100" b="1" dirty="0" err="1" smtClean="0"/>
              <a:t>jej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obsah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stáva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nezrozumiteľným</a:t>
            </a:r>
            <a:r>
              <a:rPr lang="en-US" sz="3100" b="1" dirty="0" smtClean="0"/>
              <a:t>.</a:t>
            </a:r>
          </a:p>
          <a:p>
            <a:pPr algn="just">
              <a:buFontTx/>
              <a:buChar char="-"/>
            </a:pPr>
            <a:endParaRPr lang="en-US" sz="3100" b="1" dirty="0" smtClean="0"/>
          </a:p>
          <a:p>
            <a:pPr algn="just"/>
            <a:r>
              <a:rPr lang="en-US" sz="3100" b="1" dirty="0" err="1" smtClean="0"/>
              <a:t>Prípadne</a:t>
            </a:r>
            <a:r>
              <a:rPr lang="en-US" sz="3100" b="1" dirty="0" smtClean="0"/>
              <a:t> v </a:t>
            </a:r>
            <a:r>
              <a:rPr lang="en-US" sz="3100" b="1" dirty="0" err="1" smtClean="0"/>
              <a:t>snahe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dohovoriť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myšlienku</a:t>
            </a:r>
            <a:r>
              <a:rPr lang="en-US" sz="3100" b="1" dirty="0" smtClean="0"/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zrýchľujú</a:t>
            </a:r>
            <a:r>
              <a:rPr lang="en-US" sz="3100" b="1" dirty="0" smtClean="0">
                <a:solidFill>
                  <a:srgbClr val="FFC000"/>
                </a:solidFill>
              </a:rPr>
              <a:t> tempo</a:t>
            </a:r>
            <a:r>
              <a:rPr lang="sk-SK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reč</a:t>
            </a:r>
            <a:r>
              <a:rPr lang="sk-SK" sz="3100" b="1" dirty="0" smtClean="0">
                <a:solidFill>
                  <a:srgbClr val="FFC000"/>
                </a:solidFill>
              </a:rPr>
              <a:t>i</a:t>
            </a:r>
            <a:r>
              <a:rPr lang="en-US" sz="3100" b="1" dirty="0" smtClean="0"/>
              <a:t>. </a:t>
            </a:r>
          </a:p>
          <a:p>
            <a:pPr algn="just">
              <a:buFontTx/>
              <a:buChar char="-"/>
            </a:pPr>
            <a:endParaRPr lang="sk-SK" sz="3100" b="1" dirty="0" smtClean="0"/>
          </a:p>
          <a:p>
            <a:pPr algn="just"/>
            <a:r>
              <a:rPr lang="en-US" sz="3100" b="1" dirty="0" err="1" smtClean="0"/>
              <a:t>Často</a:t>
            </a:r>
            <a:r>
              <a:rPr lang="en-US" sz="3100" b="1" dirty="0" smtClean="0"/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nedopovedia</a:t>
            </a:r>
            <a:r>
              <a:rPr lang="sk-SK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kon</a:t>
            </a:r>
            <a:r>
              <a:rPr lang="sk-SK" sz="3100" b="1" dirty="0" smtClean="0">
                <a:solidFill>
                  <a:srgbClr val="FFC000"/>
                </a:solidFill>
              </a:rPr>
              <a:t>iec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slov</a:t>
            </a:r>
            <a:r>
              <a:rPr lang="sk-SK" sz="3100" b="1" dirty="0" smtClean="0">
                <a:solidFill>
                  <a:srgbClr val="FFC000"/>
                </a:solidFill>
              </a:rPr>
              <a:t>a</a:t>
            </a:r>
            <a:r>
              <a:rPr lang="en-US" sz="3100" b="1" dirty="0" smtClean="0">
                <a:solidFill>
                  <a:schemeClr val="tx1"/>
                </a:solidFill>
              </a:rPr>
              <a:t>,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krátia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samohlásky</a:t>
            </a:r>
            <a:r>
              <a:rPr lang="en-US" sz="3100" b="1" dirty="0" smtClean="0"/>
              <a:t>, a </a:t>
            </a:r>
            <a:r>
              <a:rPr lang="en-US" sz="3100" b="1" dirty="0" err="1" smtClean="0"/>
              <a:t>tak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vznikajú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skomoleniny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čast</a:t>
            </a:r>
            <a:r>
              <a:rPr lang="sk-SK" sz="3100" b="1" dirty="0" smtClean="0"/>
              <a:t>í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slov</a:t>
            </a:r>
            <a:r>
              <a:rPr lang="en-US" sz="3100" b="1" dirty="0" smtClean="0"/>
              <a:t>.</a:t>
            </a:r>
          </a:p>
          <a:p>
            <a:pPr algn="just">
              <a:buFontTx/>
              <a:buChar char="-"/>
            </a:pPr>
            <a:endParaRPr lang="en-US" sz="3100" b="1" dirty="0" smtClean="0"/>
          </a:p>
          <a:p>
            <a:pPr algn="just"/>
            <a:r>
              <a:rPr lang="en-US" sz="3100" b="1" dirty="0" err="1" smtClean="0"/>
              <a:t>Najčastejšie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sa</a:t>
            </a:r>
            <a:r>
              <a:rPr lang="en-US" sz="3100" b="1" dirty="0" smtClean="0"/>
              <a:t> u </a:t>
            </a:r>
            <a:r>
              <a:rPr lang="en-US" sz="3100" b="1" dirty="0" err="1" smtClean="0"/>
              <a:t>detí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stretávame</a:t>
            </a:r>
            <a:r>
              <a:rPr lang="en-US" sz="3100" b="1" dirty="0" smtClean="0"/>
              <a:t> so </a:t>
            </a:r>
            <a:r>
              <a:rPr lang="en-US" sz="3100" b="1" dirty="0" err="1" smtClean="0"/>
              <a:t>zlým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spôsobom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dýchania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ktorého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sprievodným</a:t>
            </a:r>
            <a:r>
              <a:rPr lang="sk-SK" sz="3100" b="1" dirty="0" smtClean="0"/>
              <a:t> </a:t>
            </a:r>
            <a:r>
              <a:rPr lang="en-US" sz="3100" b="1" dirty="0" err="1" smtClean="0"/>
              <a:t>znakom</a:t>
            </a:r>
            <a:r>
              <a:rPr lang="en-US" sz="3100" b="1" dirty="0" smtClean="0"/>
              <a:t> je </a:t>
            </a:r>
            <a:r>
              <a:rPr lang="en-US" sz="3100" b="1" dirty="0" err="1" smtClean="0">
                <a:solidFill>
                  <a:srgbClr val="FFC000"/>
                </a:solidFill>
              </a:rPr>
              <a:t>dvíhanie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pliec</a:t>
            </a:r>
            <a:r>
              <a:rPr lang="en-US" sz="3100" b="1" dirty="0" smtClean="0">
                <a:solidFill>
                  <a:srgbClr val="FFC000"/>
                </a:solidFill>
              </a:rPr>
              <a:t> (</a:t>
            </a:r>
            <a:r>
              <a:rPr lang="en-US" sz="3100" b="1" dirty="0" err="1" smtClean="0">
                <a:solidFill>
                  <a:srgbClr val="FFC000"/>
                </a:solidFill>
              </a:rPr>
              <a:t>kľúčne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dýchanie</a:t>
            </a:r>
            <a:r>
              <a:rPr lang="en-US" sz="3100" b="1" dirty="0" smtClean="0">
                <a:solidFill>
                  <a:srgbClr val="FFC000"/>
                </a:solidFill>
              </a:rPr>
              <a:t>), </a:t>
            </a:r>
            <a:r>
              <a:rPr lang="en-US" sz="3100" b="1" dirty="0" err="1" smtClean="0">
                <a:solidFill>
                  <a:srgbClr val="FFC000"/>
                </a:solidFill>
              </a:rPr>
              <a:t>skreslený</a:t>
            </a:r>
            <a:r>
              <a:rPr lang="en-US" sz="3100" b="1" dirty="0" smtClean="0">
                <a:solidFill>
                  <a:srgbClr val="FFC000"/>
                </a:solidFill>
              </a:rPr>
              <a:t> (</a:t>
            </a:r>
            <a:r>
              <a:rPr lang="en-US" sz="3100" b="1" dirty="0" err="1" smtClean="0">
                <a:solidFill>
                  <a:srgbClr val="FFC000"/>
                </a:solidFill>
              </a:rPr>
              <a:t>vykričaný</a:t>
            </a:r>
            <a:r>
              <a:rPr lang="en-US" sz="3100" b="1" dirty="0" smtClean="0">
                <a:solidFill>
                  <a:srgbClr val="FFC000"/>
                </a:solidFill>
              </a:rPr>
              <a:t>)</a:t>
            </a:r>
            <a:r>
              <a:rPr lang="sk-SK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</a:rPr>
              <a:t>hlas</a:t>
            </a:r>
            <a:r>
              <a:rPr lang="en-US" sz="3100" b="1" dirty="0" smtClean="0">
                <a:solidFill>
                  <a:srgbClr val="FFC000"/>
                </a:solidFill>
              </a:rPr>
              <a:t> </a:t>
            </a:r>
            <a:r>
              <a:rPr lang="en-US" sz="3100" b="1" dirty="0" smtClean="0"/>
              <a:t>a </a:t>
            </a:r>
            <a:r>
              <a:rPr lang="en-US" sz="3100" b="1" dirty="0" err="1" smtClean="0"/>
              <a:t>napínanie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krčných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svalov</a:t>
            </a:r>
            <a:r>
              <a:rPr lang="en-US" sz="3100" b="1" dirty="0" smtClean="0"/>
              <a:t>.</a:t>
            </a:r>
            <a:endParaRPr lang="en-US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472" y="335756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000" dirty="0" smtClean="0">
                <a:solidFill>
                  <a:schemeClr val="accent4"/>
                </a:solidFill>
              </a:rPr>
              <a:t/>
            </a:r>
            <a:br>
              <a:rPr lang="sk-SK" sz="6000" dirty="0" smtClean="0">
                <a:solidFill>
                  <a:schemeClr val="accent4"/>
                </a:solidFill>
              </a:rPr>
            </a:br>
            <a:r>
              <a:rPr lang="sk-SK" sz="6000" dirty="0" smtClean="0">
                <a:solidFill>
                  <a:schemeClr val="accent4"/>
                </a:solidFill>
              </a:rPr>
              <a:t/>
            </a:r>
            <a:br>
              <a:rPr lang="sk-SK" sz="6000" dirty="0" smtClean="0">
                <a:solidFill>
                  <a:schemeClr val="accent4"/>
                </a:solidFill>
              </a:rPr>
            </a:br>
            <a:r>
              <a:rPr lang="sk-SK" sz="6000" dirty="0" smtClean="0">
                <a:solidFill>
                  <a:schemeClr val="accent4"/>
                </a:solidFill>
              </a:rPr>
              <a:t/>
            </a:r>
            <a:br>
              <a:rPr lang="sk-SK" sz="6000" dirty="0" smtClean="0">
                <a:solidFill>
                  <a:schemeClr val="accent4"/>
                </a:solidFill>
              </a:rPr>
            </a:br>
            <a:r>
              <a:rPr lang="sk-SK" sz="6000" dirty="0" smtClean="0">
                <a:solidFill>
                  <a:schemeClr val="accent4"/>
                </a:solidFill>
              </a:rPr>
              <a:t>Podstata úspešného prednesu: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6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Vedieť sa uvoľniť!</a:t>
            </a:r>
            <a:br>
              <a:rPr lang="sk-SK" sz="6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</a:br>
            <a:r>
              <a:rPr lang="sk-SK" dirty="0" smtClean="0">
                <a:solidFill>
                  <a:srgbClr val="C00000"/>
                </a:solidFill>
              </a:rPr>
              <a:t/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pred prednesom aj počas prednesu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-428652"/>
            <a:ext cx="7670700" cy="2486044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accent4"/>
                </a:solidFill>
                <a:effectLst/>
              </a:rPr>
              <a:t>4. </a:t>
            </a:r>
            <a:r>
              <a:rPr lang="en-US" sz="4000" dirty="0" smtClean="0">
                <a:solidFill>
                  <a:schemeClr val="accent4"/>
                </a:solidFill>
                <a:effectLst/>
              </a:rPr>
              <a:t>TECHNICKÁ PRIPRAVENOSŤ</a:t>
            </a:r>
            <a:r>
              <a:rPr lang="sk-SK" sz="4000" dirty="0" smtClean="0">
                <a:solidFill>
                  <a:schemeClr val="accent4"/>
                </a:solidFill>
                <a:effectLst/>
              </a:rPr>
              <a:t> </a:t>
            </a:r>
            <a:r>
              <a:rPr lang="en-US" sz="4000" dirty="0" smtClean="0">
                <a:solidFill>
                  <a:schemeClr val="accent4"/>
                </a:solidFill>
                <a:effectLst/>
              </a:rPr>
              <a:t> RECITÁTORA</a:t>
            </a:r>
            <a:r>
              <a:rPr lang="sk-SK" sz="4800" dirty="0" smtClean="0"/>
              <a:t/>
            </a:r>
            <a:br>
              <a:rPr lang="sk-SK" sz="4800" dirty="0" smtClean="0"/>
            </a:b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7854696" cy="43577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b="1" dirty="0" err="1" smtClean="0">
                <a:solidFill>
                  <a:srgbClr val="FFC000"/>
                </a:solidFill>
              </a:rPr>
              <a:t>Výslovnosť</a:t>
            </a:r>
            <a:r>
              <a:rPr lang="en-US" sz="3000" b="1" dirty="0" smtClean="0">
                <a:solidFill>
                  <a:srgbClr val="FFC000"/>
                </a:solidFill>
              </a:rPr>
              <a:t> (</a:t>
            </a:r>
            <a:r>
              <a:rPr lang="en-US" sz="3000" b="1" dirty="0" err="1" smtClean="0">
                <a:solidFill>
                  <a:srgbClr val="FFC000"/>
                </a:solidFill>
              </a:rPr>
              <a:t>artikulácia</a:t>
            </a:r>
            <a:r>
              <a:rPr lang="en-US" sz="3000" b="1" dirty="0" smtClean="0">
                <a:solidFill>
                  <a:srgbClr val="FFC000"/>
                </a:solidFill>
              </a:rPr>
              <a:t>)</a:t>
            </a:r>
            <a:endParaRPr lang="sk-SK" sz="3000" b="1" dirty="0" smtClean="0">
              <a:solidFill>
                <a:srgbClr val="FFC000"/>
              </a:solidFill>
            </a:endParaRPr>
          </a:p>
          <a:p>
            <a:pPr algn="just"/>
            <a:endParaRPr lang="en-US" sz="3000" b="1" dirty="0" smtClean="0">
              <a:solidFill>
                <a:srgbClr val="FFC000"/>
              </a:solidFill>
            </a:endParaRP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/>
                </a:solidFill>
              </a:rPr>
              <a:t> s</a:t>
            </a:r>
            <a:r>
              <a:rPr lang="en-US" dirty="0" err="1" smtClean="0"/>
              <a:t>plývav</a:t>
            </a:r>
            <a:r>
              <a:rPr lang="sk-SK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výslovnosť</a:t>
            </a:r>
            <a:r>
              <a:rPr lang="sk-SK" dirty="0" smtClean="0"/>
              <a:t>, z</a:t>
            </a:r>
            <a:r>
              <a:rPr lang="en-US" dirty="0" err="1" smtClean="0"/>
              <a:t>rozumiteľnosť</a:t>
            </a:r>
            <a:r>
              <a:rPr lang="sk-SK" dirty="0" smtClean="0"/>
              <a:t>  </a:t>
            </a:r>
            <a:r>
              <a:rPr lang="en-US" dirty="0" smtClean="0"/>
              <a:t>a </a:t>
            </a:r>
            <a:r>
              <a:rPr lang="en-US" dirty="0" err="1" smtClean="0"/>
              <a:t>správnosť</a:t>
            </a:r>
            <a:r>
              <a:rPr lang="en-US" dirty="0" smtClean="0"/>
              <a:t> </a:t>
            </a:r>
            <a:r>
              <a:rPr lang="en-US" dirty="0" err="1" smtClean="0"/>
              <a:t>výslovnosti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C00000"/>
                </a:solidFill>
              </a:rPr>
              <a:t>prirodzenosť</a:t>
            </a:r>
          </a:p>
          <a:p>
            <a:pPr algn="just">
              <a:buFontTx/>
              <a:buChar char="-"/>
            </a:pPr>
            <a:endParaRPr lang="sk-SK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rgbClr val="C00000"/>
                </a:solidFill>
              </a:rPr>
              <a:t> S</a:t>
            </a:r>
            <a:r>
              <a:rPr lang="en-US" dirty="0" err="1" smtClean="0">
                <a:solidFill>
                  <a:srgbClr val="C00000"/>
                </a:solidFill>
              </a:rPr>
              <a:t>ykavky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nesmieme</a:t>
            </a:r>
            <a:r>
              <a:rPr lang="en-US" dirty="0" smtClean="0"/>
              <a:t> </a:t>
            </a:r>
            <a:r>
              <a:rPr lang="en-US" dirty="0" err="1" smtClean="0"/>
              <a:t>vyslovovať</a:t>
            </a:r>
            <a:r>
              <a:rPr lang="en-US" dirty="0" smtClean="0"/>
              <a:t> </a:t>
            </a:r>
            <a:r>
              <a:rPr lang="en-US" dirty="0" err="1" smtClean="0"/>
              <a:t>veľmi</a:t>
            </a:r>
            <a:r>
              <a:rPr lang="sk-SK" dirty="0" smtClean="0"/>
              <a:t> </a:t>
            </a:r>
            <a:r>
              <a:rPr lang="en-US" dirty="0" err="1" smtClean="0"/>
              <a:t>výrazne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náš</a:t>
            </a:r>
            <a:r>
              <a:rPr lang="en-US" dirty="0" smtClean="0"/>
              <a:t> </a:t>
            </a:r>
            <a:r>
              <a:rPr lang="en-US" dirty="0" err="1" smtClean="0"/>
              <a:t>hlasový</a:t>
            </a:r>
            <a:r>
              <a:rPr lang="en-US" dirty="0" smtClean="0"/>
              <a:t> </a:t>
            </a:r>
            <a:r>
              <a:rPr lang="en-US" dirty="0" err="1" smtClean="0"/>
              <a:t>prejav</a:t>
            </a:r>
            <a:r>
              <a:rPr lang="en-US" dirty="0" smtClean="0"/>
              <a:t> </a:t>
            </a:r>
            <a:r>
              <a:rPr lang="en-US" dirty="0" err="1" smtClean="0"/>
              <a:t>nebol</a:t>
            </a:r>
            <a:r>
              <a:rPr lang="en-US" dirty="0" smtClean="0"/>
              <a:t> </a:t>
            </a:r>
            <a:r>
              <a:rPr lang="en-US" dirty="0" err="1" smtClean="0"/>
              <a:t>poznačený</a:t>
            </a:r>
            <a:r>
              <a:rPr lang="en-US" dirty="0" smtClean="0"/>
              <a:t> </a:t>
            </a:r>
            <a:r>
              <a:rPr lang="en-US" dirty="0" err="1" smtClean="0"/>
              <a:t>neestetickým</a:t>
            </a:r>
            <a:r>
              <a:rPr lang="en-US" dirty="0" smtClean="0"/>
              <a:t> </a:t>
            </a:r>
            <a:r>
              <a:rPr lang="en-US" dirty="0" err="1" smtClean="0"/>
              <a:t>sykotom</a:t>
            </a:r>
            <a:r>
              <a:rPr lang="sk-SK" dirty="0" smtClean="0"/>
              <a:t>.</a:t>
            </a:r>
          </a:p>
          <a:p>
            <a:pPr algn="just">
              <a:buFontTx/>
              <a:buChar char="-"/>
            </a:pPr>
            <a:endParaRPr lang="sk-SK" dirty="0" smtClean="0"/>
          </a:p>
          <a:p>
            <a:pPr algn="just">
              <a:buFontTx/>
              <a:buChar char="-"/>
            </a:pPr>
            <a:r>
              <a:rPr lang="sk-SK" dirty="0" smtClean="0"/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presn</a:t>
            </a:r>
            <a:r>
              <a:rPr lang="sk-SK" dirty="0" smtClean="0">
                <a:solidFill>
                  <a:srgbClr val="C00000"/>
                </a:solidFill>
              </a:rPr>
              <a:t>á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výslovnos</a:t>
            </a:r>
            <a:r>
              <a:rPr lang="sk-SK" dirty="0" smtClean="0">
                <a:solidFill>
                  <a:srgbClr val="C00000"/>
                </a:solidFill>
              </a:rPr>
              <a:t>ť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sk-SK" dirty="0" smtClean="0">
                <a:solidFill>
                  <a:srgbClr val="C00000"/>
                </a:solidFill>
              </a:rPr>
              <a:t>spoluhlások</a:t>
            </a:r>
          </a:p>
          <a:p>
            <a:pPr algn="just">
              <a:buFontTx/>
              <a:buChar char="-"/>
            </a:pPr>
            <a:endParaRPr lang="sk-SK" dirty="0" smtClean="0"/>
          </a:p>
          <a:p>
            <a:pPr algn="just">
              <a:buFontTx/>
              <a:buChar char="-"/>
            </a:pPr>
            <a:r>
              <a:rPr lang="sk-SK" dirty="0" smtClean="0">
                <a:solidFill>
                  <a:srgbClr val="C00000"/>
                </a:solidFill>
              </a:rPr>
              <a:t> S</a:t>
            </a:r>
            <a:r>
              <a:rPr lang="en-US" dirty="0" err="1" smtClean="0">
                <a:solidFill>
                  <a:srgbClr val="C00000"/>
                </a:solidFill>
              </a:rPr>
              <a:t>poluhlásky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konci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slova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nesmieme</a:t>
            </a:r>
            <a:r>
              <a:rPr lang="en-US" dirty="0" smtClean="0"/>
              <a:t> </a:t>
            </a:r>
            <a:r>
              <a:rPr lang="en-US" dirty="0" err="1" smtClean="0"/>
              <a:t>vyrážať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hltať</a:t>
            </a:r>
            <a:r>
              <a:rPr lang="en-US" dirty="0" smtClean="0"/>
              <a:t>, </a:t>
            </a:r>
            <a:r>
              <a:rPr lang="sk-SK" dirty="0" smtClean="0"/>
              <a:t>ale </a:t>
            </a:r>
            <a:r>
              <a:rPr lang="en-US" dirty="0" err="1" smtClean="0"/>
              <a:t>ich</a:t>
            </a:r>
            <a:r>
              <a:rPr lang="sk-SK" dirty="0" smtClean="0"/>
              <a:t> máme</a:t>
            </a:r>
            <a:r>
              <a:rPr lang="en-US" dirty="0" smtClean="0"/>
              <a:t> </a:t>
            </a:r>
            <a:r>
              <a:rPr lang="en-US" dirty="0" err="1" smtClean="0"/>
              <a:t>vysloviť</a:t>
            </a:r>
            <a:r>
              <a:rPr lang="sk-SK" dirty="0" smtClean="0"/>
              <a:t> </a:t>
            </a:r>
            <a:r>
              <a:rPr lang="en-US" dirty="0" err="1" smtClean="0"/>
              <a:t>mäkko</a:t>
            </a:r>
            <a:r>
              <a:rPr lang="en-US" dirty="0" smtClean="0"/>
              <a:t> a </a:t>
            </a:r>
            <a:r>
              <a:rPr lang="en-US" dirty="0" err="1" smtClean="0"/>
              <a:t>zreteľne</a:t>
            </a:r>
            <a:r>
              <a:rPr lang="sk-SK" dirty="0" smtClean="0"/>
              <a:t>.</a:t>
            </a:r>
          </a:p>
          <a:p>
            <a:pPr algn="just">
              <a:buFontTx/>
              <a:buChar char="-"/>
            </a:pPr>
            <a:endParaRPr lang="sk-SK" dirty="0" smtClean="0"/>
          </a:p>
          <a:p>
            <a:pPr algn="just">
              <a:buFontTx/>
              <a:buChar char="-"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7929586" cy="664371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k-SK" sz="2800" dirty="0" smtClean="0"/>
              <a:t> 	</a:t>
            </a:r>
            <a:r>
              <a:rPr lang="en-US" sz="2800" dirty="0" err="1" smtClean="0"/>
              <a:t>Keď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v </a:t>
            </a:r>
            <a:r>
              <a:rPr lang="en-US" sz="2800" dirty="0" err="1" smtClean="0"/>
              <a:t>slove</a:t>
            </a:r>
            <a:r>
              <a:rPr lang="en-US" sz="2800" dirty="0" smtClean="0"/>
              <a:t> </a:t>
            </a:r>
            <a:r>
              <a:rPr lang="en-US" sz="2800" dirty="0" err="1" smtClean="0"/>
              <a:t>vyskytujú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zdvojené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spoluhlásky</a:t>
            </a:r>
            <a:r>
              <a:rPr lang="en-US" sz="2800" dirty="0" smtClean="0"/>
              <a:t>,</a:t>
            </a:r>
            <a:r>
              <a:rPr lang="sk-SK" sz="2800" dirty="0" smtClean="0"/>
              <a:t> </a:t>
            </a:r>
            <a:r>
              <a:rPr lang="en-US" sz="2800" dirty="0" smtClean="0"/>
              <a:t>v </a:t>
            </a:r>
            <a:r>
              <a:rPr lang="en-US" sz="2800" dirty="0" err="1" smtClean="0"/>
              <a:t>slovenčine</a:t>
            </a:r>
            <a:r>
              <a:rPr lang="en-US" sz="2800" dirty="0" smtClean="0"/>
              <a:t> </a:t>
            </a:r>
            <a:r>
              <a:rPr lang="sk-SK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vyslovujú</a:t>
            </a:r>
            <a:r>
              <a:rPr lang="sk-SK" sz="2800" dirty="0" smtClean="0"/>
              <a:t> </a:t>
            </a:r>
            <a:r>
              <a:rPr lang="pl-PL" sz="2800" dirty="0" smtClean="0"/>
              <a:t>tak, ako keby išlo o jednu predlženú, prípadne pichádza k redukcii.</a:t>
            </a:r>
          </a:p>
          <a:p>
            <a:r>
              <a:rPr lang="pl-PL" sz="2800" dirty="0" smtClean="0"/>
              <a:t>* skupiny </a:t>
            </a:r>
            <a:r>
              <a:rPr lang="pl-PL" sz="2400" dirty="0" smtClean="0">
                <a:solidFill>
                  <a:srgbClr val="0070C0"/>
                </a:solidFill>
              </a:rPr>
              <a:t>TS, DS,DZS vyslovujeme ako C:</a:t>
            </a:r>
            <a:endParaRPr lang="pl-PL" sz="2800" dirty="0" smtClean="0">
              <a:solidFill>
                <a:srgbClr val="0070C0"/>
              </a:solidFill>
            </a:endParaRPr>
          </a:p>
          <a:p>
            <a:r>
              <a:rPr lang="pl-PL" sz="2800" dirty="0" smtClean="0">
                <a:solidFill>
                  <a:srgbClr val="7030A0"/>
                </a:solidFill>
              </a:rPr>
              <a:t>               svetský, ľudskosť, loďstvo 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              </a:t>
            </a:r>
            <a:r>
              <a:rPr lang="pl-PL" sz="2800" dirty="0" smtClean="0"/>
              <a:t> </a:t>
            </a:r>
            <a:r>
              <a:rPr lang="pl-PL" sz="2800" dirty="0" smtClean="0">
                <a:solidFill>
                  <a:srgbClr val="7030A0"/>
                </a:solidFill>
              </a:rPr>
              <a:t>[</a:t>
            </a:r>
            <a:r>
              <a:rPr lang="pl-PL" sz="2400" b="1" dirty="0" smtClean="0">
                <a:solidFill>
                  <a:srgbClr val="7030A0"/>
                </a:solidFill>
              </a:rPr>
              <a:t>svecký, ľuckosť, loctvo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]</a:t>
            </a:r>
            <a:endParaRPr lang="pl-PL" sz="2800" b="1" dirty="0" smtClean="0">
              <a:solidFill>
                <a:srgbClr val="7030A0"/>
              </a:solidFill>
            </a:endParaRPr>
          </a:p>
          <a:p>
            <a:r>
              <a:rPr lang="pl-PL" sz="2800" b="1" dirty="0" smtClean="0">
                <a:solidFill>
                  <a:schemeClr val="tx1"/>
                </a:solidFill>
              </a:rPr>
              <a:t>*</a:t>
            </a:r>
            <a:r>
              <a:rPr lang="pl-PL" sz="2800" b="1" dirty="0" smtClean="0">
                <a:solidFill>
                  <a:srgbClr val="7030A0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v skupinách </a:t>
            </a:r>
            <a:r>
              <a:rPr lang="pl-PL" sz="2400" dirty="0" smtClean="0">
                <a:solidFill>
                  <a:srgbClr val="0070C0"/>
                </a:solidFill>
              </a:rPr>
              <a:t>PTSK, STSK, STSV sa T vynecháva:</a:t>
            </a:r>
            <a:endParaRPr lang="pl-PL" sz="2800" dirty="0" smtClean="0">
              <a:solidFill>
                <a:srgbClr val="0070C0"/>
              </a:solidFill>
            </a:endParaRPr>
          </a:p>
          <a:p>
            <a:r>
              <a:rPr lang="pl-PL" sz="2400" b="1" dirty="0" smtClean="0">
                <a:solidFill>
                  <a:srgbClr val="7030A0"/>
                </a:solidFill>
              </a:rPr>
              <a:t>                 </a:t>
            </a:r>
            <a:r>
              <a:rPr lang="pl-PL" sz="2400" dirty="0" smtClean="0">
                <a:solidFill>
                  <a:srgbClr val="7030A0"/>
                </a:solidFill>
              </a:rPr>
              <a:t>egyptský</a:t>
            </a:r>
            <a:r>
              <a:rPr lang="pl-PL" sz="2400" b="1" dirty="0" smtClean="0">
                <a:solidFill>
                  <a:srgbClr val="7030A0"/>
                </a:solidFill>
              </a:rPr>
              <a:t> 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[</a:t>
            </a:r>
            <a:r>
              <a:rPr lang="pl-PL" sz="2400" b="1" dirty="0" smtClean="0">
                <a:solidFill>
                  <a:srgbClr val="7030A0"/>
                </a:solidFill>
              </a:rPr>
              <a:t>egipský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]</a:t>
            </a:r>
            <a:endParaRPr lang="pl-PL" sz="2400" b="1" dirty="0" smtClean="0">
              <a:solidFill>
                <a:srgbClr val="7030A0"/>
              </a:solidFill>
            </a:endParaRPr>
          </a:p>
          <a:p>
            <a:r>
              <a:rPr lang="pl-PL" sz="2400" b="1" dirty="0" smtClean="0">
                <a:solidFill>
                  <a:srgbClr val="7030A0"/>
                </a:solidFill>
              </a:rPr>
              <a:t>                </a:t>
            </a:r>
            <a:r>
              <a:rPr lang="pl-PL" sz="2400" dirty="0" smtClean="0">
                <a:solidFill>
                  <a:srgbClr val="7030A0"/>
                </a:solidFill>
              </a:rPr>
              <a:t> mestský  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[</a:t>
            </a:r>
            <a:r>
              <a:rPr lang="pl-PL" sz="2400" b="1" dirty="0" smtClean="0">
                <a:solidFill>
                  <a:srgbClr val="7030A0"/>
                </a:solidFill>
              </a:rPr>
              <a:t>meský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]</a:t>
            </a:r>
            <a:endParaRPr lang="pl-PL" sz="2400" b="1" dirty="0" smtClean="0">
              <a:solidFill>
                <a:srgbClr val="7030A0"/>
              </a:solidFill>
            </a:endParaRPr>
          </a:p>
          <a:p>
            <a:r>
              <a:rPr lang="pl-PL" sz="2400" b="1" dirty="0" smtClean="0">
                <a:solidFill>
                  <a:srgbClr val="7030A0"/>
                </a:solidFill>
              </a:rPr>
              <a:t>                 </a:t>
            </a:r>
            <a:r>
              <a:rPr lang="pl-PL" sz="2400" dirty="0" smtClean="0">
                <a:solidFill>
                  <a:srgbClr val="7030A0"/>
                </a:solidFill>
              </a:rPr>
              <a:t>šesťsto</a:t>
            </a:r>
            <a:r>
              <a:rPr lang="pl-PL" sz="2400" b="1" dirty="0" smtClean="0">
                <a:solidFill>
                  <a:srgbClr val="7030A0"/>
                </a:solidFill>
              </a:rPr>
              <a:t>    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[</a:t>
            </a:r>
            <a:r>
              <a:rPr lang="pl-PL" sz="2400" b="1" dirty="0" smtClean="0">
                <a:solidFill>
                  <a:srgbClr val="7030A0"/>
                </a:solidFill>
              </a:rPr>
              <a:t>šesto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]</a:t>
            </a:r>
            <a:endParaRPr lang="pl-PL" sz="2400" b="1" dirty="0" smtClean="0">
              <a:solidFill>
                <a:srgbClr val="7030A0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* skupiny </a:t>
            </a:r>
            <a:r>
              <a:rPr lang="pl-PL" sz="2400" dirty="0" smtClean="0">
                <a:solidFill>
                  <a:srgbClr val="0070C0"/>
                </a:solidFill>
              </a:rPr>
              <a:t>NTSK, NDSK vyslovujeme ako C</a:t>
            </a:r>
            <a:r>
              <a:rPr lang="pl-PL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pl-PL" sz="2400" b="1" dirty="0" smtClean="0">
                <a:solidFill>
                  <a:srgbClr val="7030A0"/>
                </a:solidFill>
              </a:rPr>
              <a:t>                </a:t>
            </a:r>
            <a:r>
              <a:rPr lang="pl-PL" sz="2400" dirty="0" smtClean="0">
                <a:solidFill>
                  <a:srgbClr val="7030A0"/>
                </a:solidFill>
              </a:rPr>
              <a:t> študenský 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[</a:t>
            </a:r>
            <a:r>
              <a:rPr lang="pl-PL" sz="2400" b="1" dirty="0" smtClean="0">
                <a:solidFill>
                  <a:srgbClr val="7030A0"/>
                </a:solidFill>
              </a:rPr>
              <a:t>študencký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]</a:t>
            </a:r>
            <a:endParaRPr lang="pl-PL" sz="2400" b="1" dirty="0" smtClean="0">
              <a:solidFill>
                <a:srgbClr val="7030A0"/>
              </a:solidFill>
            </a:endParaRPr>
          </a:p>
          <a:p>
            <a:r>
              <a:rPr lang="pl-PL" sz="2400" b="1" dirty="0" smtClean="0">
                <a:solidFill>
                  <a:srgbClr val="7030A0"/>
                </a:solidFill>
              </a:rPr>
              <a:t>                 </a:t>
            </a:r>
            <a:r>
              <a:rPr lang="pl-PL" sz="2400" dirty="0" smtClean="0">
                <a:solidFill>
                  <a:srgbClr val="7030A0"/>
                </a:solidFill>
              </a:rPr>
              <a:t>holandský</a:t>
            </a:r>
            <a:r>
              <a:rPr lang="pl-PL" sz="2400" b="1" dirty="0" smtClean="0">
                <a:solidFill>
                  <a:srgbClr val="7030A0"/>
                </a:solidFill>
              </a:rPr>
              <a:t> 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[</a:t>
            </a:r>
            <a:r>
              <a:rPr lang="pl-PL" sz="2400" b="1" dirty="0" smtClean="0">
                <a:solidFill>
                  <a:srgbClr val="7030A0"/>
                </a:solidFill>
              </a:rPr>
              <a:t>holancký</a:t>
            </a:r>
            <a:r>
              <a:rPr lang="pl-PL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]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8728" y="2071678"/>
            <a:ext cx="7498080" cy="4297688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rgbClr val="0070C0"/>
                </a:solidFill>
                <a:effectLst/>
              </a:rPr>
              <a:t/>
            </a:r>
            <a:br>
              <a:rPr lang="sk-SK" sz="4000" b="1" dirty="0" smtClean="0">
                <a:solidFill>
                  <a:srgbClr val="0070C0"/>
                </a:solidFill>
                <a:effectLst/>
              </a:rPr>
            </a:br>
            <a:r>
              <a:rPr lang="sk-SK" sz="4000" b="1" dirty="0" smtClean="0">
                <a:solidFill>
                  <a:srgbClr val="0070C0"/>
                </a:solidFill>
                <a:effectLst/>
              </a:rPr>
              <a:t>	</a:t>
            </a:r>
            <a:r>
              <a:rPr lang="en-US" sz="4000" dirty="0" err="1" smtClean="0"/>
              <a:t>raný</a:t>
            </a:r>
            <a:r>
              <a:rPr lang="sk-SK" sz="4000" dirty="0" smtClean="0"/>
              <a:t>		–	</a:t>
            </a:r>
            <a:r>
              <a:rPr lang="en-US" sz="4000" dirty="0" err="1" smtClean="0"/>
              <a:t>ranný</a:t>
            </a:r>
            <a:r>
              <a:rPr lang="sk-SK" sz="4000" dirty="0" smtClean="0"/>
              <a:t> </a:t>
            </a:r>
            <a:br>
              <a:rPr lang="sk-SK" sz="4000" dirty="0" smtClean="0"/>
            </a:br>
            <a:r>
              <a:rPr lang="sk-SK" sz="4000" dirty="0" smtClean="0"/>
              <a:t>	</a:t>
            </a:r>
            <a:r>
              <a:rPr lang="en-US" sz="4000" dirty="0" err="1" smtClean="0"/>
              <a:t>cenný</a:t>
            </a:r>
            <a:r>
              <a:rPr lang="sk-SK" sz="4000" dirty="0" smtClean="0"/>
              <a:t>	</a:t>
            </a:r>
            <a:r>
              <a:rPr lang="en-US" sz="4000" dirty="0" smtClean="0"/>
              <a:t>–</a:t>
            </a:r>
            <a:r>
              <a:rPr lang="sk-SK" sz="4000" dirty="0" smtClean="0"/>
              <a:t>	</a:t>
            </a:r>
            <a:r>
              <a:rPr lang="en-US" sz="4000" dirty="0" err="1" smtClean="0"/>
              <a:t>ceny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sk-SK" sz="4000" dirty="0" smtClean="0"/>
              <a:t>	</a:t>
            </a:r>
            <a:r>
              <a:rPr lang="en-US" sz="4000" dirty="0" err="1" smtClean="0"/>
              <a:t>podaný</a:t>
            </a:r>
            <a:r>
              <a:rPr lang="sk-SK" sz="4000" dirty="0" smtClean="0"/>
              <a:t>	</a:t>
            </a:r>
            <a:r>
              <a:rPr lang="en-US" sz="4000" dirty="0" smtClean="0"/>
              <a:t>–</a:t>
            </a:r>
            <a:r>
              <a:rPr lang="sk-SK" sz="4000" dirty="0" smtClean="0"/>
              <a:t>	</a:t>
            </a:r>
            <a:r>
              <a:rPr lang="en-US" sz="4000" dirty="0" err="1" smtClean="0"/>
              <a:t>poddaný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sk-SK" sz="4000" dirty="0" smtClean="0"/>
              <a:t>	</a:t>
            </a:r>
            <a:r>
              <a:rPr lang="en-US" sz="4000" dirty="0" err="1" smtClean="0"/>
              <a:t>otlačiť</a:t>
            </a:r>
            <a:r>
              <a:rPr lang="sk-SK" sz="4000" dirty="0" smtClean="0"/>
              <a:t>	</a:t>
            </a:r>
            <a:r>
              <a:rPr lang="en-US" sz="4000" dirty="0" smtClean="0"/>
              <a:t>–</a:t>
            </a:r>
            <a:r>
              <a:rPr lang="sk-SK" sz="4000" dirty="0" smtClean="0"/>
              <a:t>	</a:t>
            </a:r>
            <a:r>
              <a:rPr lang="en-US" sz="4000" dirty="0" err="1" smtClean="0"/>
              <a:t>odtlačiť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sk-SK" sz="4000" dirty="0" smtClean="0"/>
              <a:t>	</a:t>
            </a:r>
            <a:r>
              <a:rPr lang="en-US" sz="4000" dirty="0" err="1" smtClean="0"/>
              <a:t>sudca</a:t>
            </a:r>
            <a:r>
              <a:rPr lang="sk-SK" sz="4000" dirty="0" smtClean="0"/>
              <a:t>	</a:t>
            </a:r>
            <a:r>
              <a:rPr lang="en-US" sz="4000" dirty="0" smtClean="0"/>
              <a:t>– </a:t>
            </a:r>
            <a:r>
              <a:rPr lang="sk-SK" sz="4000" dirty="0" smtClean="0"/>
              <a:t>	</a:t>
            </a:r>
            <a:r>
              <a:rPr lang="en-US" sz="4000" dirty="0" err="1" smtClean="0"/>
              <a:t>súca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k-SK" sz="4000" dirty="0" smtClean="0"/>
              <a:t>	</a:t>
            </a:r>
            <a:r>
              <a:rPr lang="en-US" sz="4000" dirty="0" smtClean="0"/>
              <a:t>vie </a:t>
            </a:r>
            <a:r>
              <a:rPr lang="en-US" sz="4000" dirty="0" err="1" smtClean="0"/>
              <a:t>šiť</a:t>
            </a:r>
            <a:r>
              <a:rPr lang="sk-SK" sz="4000" dirty="0" smtClean="0"/>
              <a:t>	</a:t>
            </a:r>
            <a:r>
              <a:rPr lang="en-US" sz="4000" dirty="0" smtClean="0"/>
              <a:t>–</a:t>
            </a:r>
            <a:r>
              <a:rPr lang="sk-SK" sz="4000" dirty="0" smtClean="0"/>
              <a:t>	</a:t>
            </a:r>
            <a:r>
              <a:rPr lang="en-US" sz="4000" dirty="0" err="1" smtClean="0"/>
              <a:t>vieš</a:t>
            </a:r>
            <a:r>
              <a:rPr lang="en-US" sz="4000" dirty="0" smtClean="0"/>
              <a:t> </a:t>
            </a:r>
            <a:r>
              <a:rPr lang="en-US" sz="4000" dirty="0" err="1" smtClean="0"/>
              <a:t>šiť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642918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70C0"/>
                </a:solidFill>
              </a:rPr>
              <a:t>C</a:t>
            </a:r>
            <a:r>
              <a:rPr lang="en-US" sz="3200" b="1" dirty="0" err="1" smtClean="0">
                <a:solidFill>
                  <a:srgbClr val="0070C0"/>
                </a:solidFill>
              </a:rPr>
              <a:t>vičenia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nácvik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správnej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výslovnosti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zdvojených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spoluhlások</a:t>
            </a:r>
            <a:r>
              <a:rPr lang="sk-SK" sz="3200" b="1" dirty="0" smtClean="0">
                <a:solidFill>
                  <a:srgbClr val="0070C0"/>
                </a:solidFill>
              </a:rPr>
              <a:t>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928670"/>
            <a:ext cx="7854696" cy="478634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k-SK" dirty="0" smtClean="0"/>
              <a:t> S</a:t>
            </a:r>
            <a:r>
              <a:rPr lang="en-US" dirty="0" err="1" smtClean="0"/>
              <a:t>tupeň</a:t>
            </a:r>
            <a:r>
              <a:rPr lang="en-US" dirty="0" smtClean="0"/>
              <a:t> </a:t>
            </a:r>
            <a:r>
              <a:rPr lang="en-US" dirty="0" err="1" smtClean="0"/>
              <a:t>mäkkosti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spoluhlásky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ľ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(</a:t>
            </a:r>
            <a:r>
              <a:rPr lang="en-US" dirty="0" err="1" smtClean="0"/>
              <a:t>výslovnosť</a:t>
            </a:r>
            <a:r>
              <a:rPr lang="en-US" dirty="0" smtClean="0"/>
              <a:t> </a:t>
            </a:r>
            <a:r>
              <a:rPr lang="en-US" dirty="0" err="1" smtClean="0"/>
              <a:t>tejto</a:t>
            </a:r>
            <a:r>
              <a:rPr lang="en-US" dirty="0" smtClean="0"/>
              <a:t> </a:t>
            </a:r>
            <a:r>
              <a:rPr lang="en-US" dirty="0" err="1" smtClean="0"/>
              <a:t>spoluhlásky</a:t>
            </a:r>
            <a:r>
              <a:rPr lang="en-US" dirty="0" smtClean="0"/>
              <a:t> je </a:t>
            </a:r>
            <a:r>
              <a:rPr lang="en-US" dirty="0" err="1" smtClean="0"/>
              <a:t>rozkolísaná</a:t>
            </a:r>
            <a:r>
              <a:rPr lang="sk-SK" dirty="0" smtClean="0"/>
              <a:t>).</a:t>
            </a:r>
          </a:p>
          <a:p>
            <a:pPr algn="just"/>
            <a:r>
              <a:rPr lang="sk-SK" dirty="0" smtClean="0"/>
              <a:t>Dávať si pozor na skupiny </a:t>
            </a:r>
            <a:r>
              <a:rPr lang="sk-SK" sz="2800" b="1" i="1" dirty="0" smtClean="0">
                <a:solidFill>
                  <a:srgbClr val="0070C0"/>
                </a:solidFill>
              </a:rPr>
              <a:t>li</a:t>
            </a:r>
            <a:r>
              <a:rPr lang="sk-SK" sz="2800" b="1" dirty="0" smtClean="0">
                <a:solidFill>
                  <a:srgbClr val="0070C0"/>
                </a:solidFill>
              </a:rPr>
              <a:t>, </a:t>
            </a:r>
            <a:r>
              <a:rPr lang="sk-SK" sz="2800" b="1" i="1" dirty="0" smtClean="0">
                <a:solidFill>
                  <a:srgbClr val="0070C0"/>
                </a:solidFill>
              </a:rPr>
              <a:t>le</a:t>
            </a:r>
            <a:r>
              <a:rPr lang="sk-SK" sz="2800" b="1" dirty="0" smtClean="0">
                <a:solidFill>
                  <a:srgbClr val="0070C0"/>
                </a:solidFill>
              </a:rPr>
              <a:t>.</a:t>
            </a:r>
            <a:endParaRPr lang="sk-SK" b="1" dirty="0" smtClean="0">
              <a:solidFill>
                <a:srgbClr val="0070C0"/>
              </a:solidFill>
            </a:endParaRPr>
          </a:p>
          <a:p>
            <a:pPr algn="just"/>
            <a:r>
              <a:rPr lang="sk-SK" b="1" dirty="0" smtClean="0"/>
              <a:t>Pozor: </a:t>
            </a:r>
            <a:r>
              <a:rPr lang="sk-SK" dirty="0" smtClean="0"/>
              <a:t>V slovách cudzieho pôvodu sa vyslovujú tvrdo!</a:t>
            </a:r>
          </a:p>
          <a:p>
            <a:pPr algn="just">
              <a:buFontTx/>
              <a:buChar char="-"/>
            </a:pPr>
            <a:endParaRPr lang="sk-SK" dirty="0" smtClean="0"/>
          </a:p>
          <a:p>
            <a:pPr algn="just">
              <a:buFont typeface="Wingdings" pitchFamily="2" charset="2"/>
              <a:buChar char="Ø"/>
            </a:pPr>
            <a:r>
              <a:rPr lang="sk-SK" b="1" dirty="0" smtClean="0">
                <a:solidFill>
                  <a:srgbClr val="C00000"/>
                </a:solidFill>
              </a:rPr>
              <a:t> V</a:t>
            </a:r>
            <a:r>
              <a:rPr lang="en-US" b="1" dirty="0" err="1" smtClean="0">
                <a:solidFill>
                  <a:srgbClr val="C00000"/>
                </a:solidFill>
              </a:rPr>
              <a:t>ýslovnosť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predložiek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so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k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i="1" dirty="0" err="1" smtClean="0">
                <a:solidFill>
                  <a:srgbClr val="C00000"/>
                </a:solidFill>
              </a:rPr>
              <a:t>ku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sk-SK" i="1" dirty="0" smtClean="0">
                <a:solidFill>
                  <a:schemeClr val="tx1"/>
                </a:solidFill>
              </a:rPr>
              <a:t>(</a:t>
            </a:r>
            <a:r>
              <a:rPr lang="sk-SK" dirty="0" smtClean="0">
                <a:solidFill>
                  <a:schemeClr val="tx1"/>
                </a:solidFill>
              </a:rPr>
              <a:t>vyslovujeme: </a:t>
            </a:r>
            <a:r>
              <a:rPr lang="sk-SK" i="1" dirty="0" smtClean="0">
                <a:solidFill>
                  <a:schemeClr val="tx1"/>
                </a:solidFill>
              </a:rPr>
              <a:t>so mnou, s tebou, s ním, s ňou, s vami, </a:t>
            </a:r>
          </a:p>
          <a:p>
            <a:pPr algn="just"/>
            <a:r>
              <a:rPr lang="sk-SK" i="1" dirty="0" smtClean="0">
                <a:solidFill>
                  <a:schemeClr val="tx1"/>
                </a:solidFill>
              </a:rPr>
              <a:t>k vám, k ním,  </a:t>
            </a:r>
            <a:r>
              <a:rPr lang="sk-SK" b="1" dirty="0" smtClean="0">
                <a:solidFill>
                  <a:schemeClr val="tx1"/>
                </a:solidFill>
              </a:rPr>
              <a:t>ale: </a:t>
            </a:r>
            <a:r>
              <a:rPr lang="sk-SK" i="1" dirty="0" smtClean="0">
                <a:solidFill>
                  <a:schemeClr val="tx1"/>
                </a:solidFill>
              </a:rPr>
              <a:t>g vašim, g našim / </a:t>
            </a:r>
          </a:p>
          <a:p>
            <a:pPr algn="just"/>
            <a:r>
              <a:rPr lang="sk-SK" i="1" dirty="0" smtClean="0">
                <a:solidFill>
                  <a:schemeClr val="tx1"/>
                </a:solidFill>
              </a:rPr>
              <a:t>s babkou – z babkou, k dedkovi – g detkovi </a:t>
            </a:r>
            <a:r>
              <a:rPr lang="sk-SK" dirty="0" smtClean="0">
                <a:solidFill>
                  <a:schemeClr val="tx1"/>
                </a:solidFill>
              </a:rPr>
              <a:t>atď.)</a:t>
            </a:r>
          </a:p>
          <a:p>
            <a:pPr algn="just"/>
            <a:endParaRPr lang="sk-SK" i="1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sk-SK" dirty="0" smtClean="0"/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FontTx/>
              <a:buChar char="-"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dirty="0" smtClean="0">
                <a:solidFill>
                  <a:srgbClr val="C00000"/>
                </a:solidFill>
              </a:rPr>
              <a:t> Z</a:t>
            </a:r>
            <a:r>
              <a:rPr lang="en-US" sz="3600" dirty="0" err="1" smtClean="0">
                <a:solidFill>
                  <a:srgbClr val="C00000"/>
                </a:solidFill>
              </a:rPr>
              <a:t>nelostn</a:t>
            </a:r>
            <a:r>
              <a:rPr lang="sk-SK" sz="3600" dirty="0" smtClean="0">
                <a:solidFill>
                  <a:srgbClr val="C00000"/>
                </a:solidFill>
              </a:rPr>
              <a:t>á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asimiláci</a:t>
            </a:r>
            <a:r>
              <a:rPr lang="sk-SK" sz="3600" dirty="0" smtClean="0">
                <a:solidFill>
                  <a:srgbClr val="C00000"/>
                </a:solidFill>
              </a:rPr>
              <a:t>a - spodobovanie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1500174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Znelé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</a:rPr>
              <a:t>:  </a:t>
            </a:r>
            <a:r>
              <a:rPr lang="en-US" sz="2800" b="1" dirty="0" smtClean="0">
                <a:solidFill>
                  <a:srgbClr val="0070C0"/>
                </a:solidFill>
              </a:rPr>
              <a:t>b, d, ď, </a:t>
            </a:r>
            <a:r>
              <a:rPr lang="en-US" sz="2800" b="1" dirty="0" err="1" smtClean="0">
                <a:solidFill>
                  <a:srgbClr val="0070C0"/>
                </a:solidFill>
              </a:rPr>
              <a:t>dz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dž</a:t>
            </a:r>
            <a:r>
              <a:rPr lang="en-US" sz="2800" b="1" dirty="0" smtClean="0">
                <a:solidFill>
                  <a:srgbClr val="0070C0"/>
                </a:solidFill>
              </a:rPr>
              <a:t>, z, ž, g, h, v</a:t>
            </a:r>
          </a:p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Neznelé</a:t>
            </a:r>
            <a:r>
              <a:rPr lang="en-US" sz="2800" b="1" dirty="0" smtClean="0">
                <a:solidFill>
                  <a:srgbClr val="0070C0"/>
                </a:solidFill>
              </a:rPr>
              <a:t> : </a:t>
            </a:r>
            <a:r>
              <a:rPr lang="sk-SK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p, t, ť, c, č, s, š, k, </a:t>
            </a:r>
            <a:r>
              <a:rPr lang="en-US" sz="2800" b="1" dirty="0" err="1" smtClean="0">
                <a:solidFill>
                  <a:srgbClr val="0070C0"/>
                </a:solidFill>
              </a:rPr>
              <a:t>ch</a:t>
            </a:r>
            <a:r>
              <a:rPr lang="en-US" sz="2800" b="1" dirty="0" smtClean="0">
                <a:solidFill>
                  <a:srgbClr val="0070C0"/>
                </a:solidFill>
              </a:rPr>
              <a:t>, f</a:t>
            </a:r>
            <a:endParaRPr lang="sk-SK" sz="2800" b="1" dirty="0" smtClean="0">
              <a:solidFill>
                <a:srgbClr val="0070C0"/>
              </a:solidFill>
            </a:endParaRPr>
          </a:p>
          <a:p>
            <a:pPr algn="ctr"/>
            <a:r>
              <a:rPr lang="sk-SK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N+Z=Z+Z     Z+N=N+N</a:t>
            </a:r>
          </a:p>
          <a:p>
            <a:r>
              <a:rPr lang="sk-SK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Príklad:</a:t>
            </a:r>
          </a:p>
          <a:p>
            <a:r>
              <a:rPr lang="sk-SK" sz="2400" dirty="0" smtClean="0">
                <a:solidFill>
                  <a:srgbClr val="0070C0"/>
                </a:solidFill>
              </a:rPr>
              <a:t>babka 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bapka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hladkať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hlatkať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loďka 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loťka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prechádzka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prechácka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sme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zme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niekde, nikdy, nikde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niegde, nigdy, nigde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r>
              <a:rPr lang="sk-SK" sz="2400" b="1" dirty="0" smtClean="0">
                <a:solidFill>
                  <a:srgbClr val="0070C0"/>
                </a:solidFill>
              </a:rPr>
              <a:t>      </a:t>
            </a:r>
            <a:r>
              <a:rPr lang="sk-SK" sz="2400" b="1" i="1" dirty="0" smtClean="0">
                <a:solidFill>
                  <a:srgbClr val="00B050"/>
                </a:solidFill>
              </a:rPr>
              <a:t>ALE:  kto </a:t>
            </a:r>
          </a:p>
          <a:p>
            <a:r>
              <a:rPr lang="sk-SK" sz="2400" dirty="0" smtClean="0">
                <a:solidFill>
                  <a:srgbClr val="0070C0"/>
                </a:solidFill>
              </a:rPr>
              <a:t>kosba, liečba, prosba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kozba, liedžba, prozba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náš, váš v G a A .sg. 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[</a:t>
            </a:r>
            <a:r>
              <a:rPr lang="sk-SK" sz="2400" b="1" dirty="0" smtClean="0">
                <a:solidFill>
                  <a:srgbClr val="0070C0"/>
                </a:solidFill>
              </a:rPr>
              <a:t>nážho, vážho, nážmu, vážmu</a:t>
            </a:r>
            <a:r>
              <a:rPr lang="sk-SK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]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Obsah:</a:t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57224" y="1071546"/>
            <a:ext cx="8113713" cy="55721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/>
              <a:t>1</a:t>
            </a:r>
            <a:r>
              <a:rPr lang="sk-SK" sz="2400" b="1" dirty="0" smtClean="0"/>
              <a:t>. ZÁSADY A KRITÉRIÁ VÝBERU LITERÁRNYCH TEXTOV  NA PREDNES</a:t>
            </a:r>
          </a:p>
          <a:p>
            <a:pPr>
              <a:lnSpc>
                <a:spcPct val="160000"/>
              </a:lnSpc>
            </a:pPr>
            <a:r>
              <a:rPr lang="pl-PL" sz="2400" b="1" dirty="0" smtClean="0"/>
              <a:t>2. AKO  PRACOVAŤ  S  VYBRANÝM  LITERÁRNYM TEXTOM?</a:t>
            </a:r>
          </a:p>
          <a:p>
            <a:pPr>
              <a:lnSpc>
                <a:spcPct val="160000"/>
              </a:lnSpc>
            </a:pPr>
            <a:r>
              <a:rPr lang="sk-SK" sz="2400" b="1" dirty="0" smtClean="0"/>
              <a:t>3. </a:t>
            </a:r>
            <a:r>
              <a:rPr lang="pt-BR" sz="2400" b="1" dirty="0" smtClean="0"/>
              <a:t>PRIEBEŽNÁ </a:t>
            </a:r>
            <a:r>
              <a:rPr lang="sk-SK" sz="2400" b="1" dirty="0" smtClean="0"/>
              <a:t> </a:t>
            </a:r>
            <a:r>
              <a:rPr lang="pt-BR" sz="2400" b="1" dirty="0" smtClean="0"/>
              <a:t>PRÍPRAVA </a:t>
            </a:r>
            <a:r>
              <a:rPr lang="sk-SK" sz="2400" b="1" dirty="0" smtClean="0"/>
              <a:t> </a:t>
            </a:r>
            <a:r>
              <a:rPr lang="pt-BR" sz="2400" b="1" dirty="0" smtClean="0"/>
              <a:t>RECITÁTORA</a:t>
            </a:r>
            <a:r>
              <a:rPr lang="sk-SK" sz="2400" b="1" dirty="0" smtClean="0"/>
              <a:t> </a:t>
            </a:r>
            <a:r>
              <a:rPr lang="pt-BR" sz="2400" b="1" dirty="0" smtClean="0"/>
              <a:t> NA</a:t>
            </a:r>
            <a:r>
              <a:rPr lang="sk-SK" sz="2400" b="1" dirty="0" smtClean="0"/>
              <a:t> </a:t>
            </a:r>
            <a:r>
              <a:rPr lang="pt-BR" sz="2400" b="1" dirty="0" smtClean="0"/>
              <a:t> PREDNES</a:t>
            </a:r>
            <a:endParaRPr lang="sk-SK" sz="2400" b="1" dirty="0" smtClean="0"/>
          </a:p>
          <a:p>
            <a:pPr>
              <a:lnSpc>
                <a:spcPct val="160000"/>
              </a:lnSpc>
            </a:pPr>
            <a:r>
              <a:rPr lang="sk-SK" sz="2400" b="1" dirty="0" smtClean="0"/>
              <a:t>4. </a:t>
            </a:r>
            <a:r>
              <a:rPr lang="en-US" sz="2400" b="1" dirty="0" smtClean="0"/>
              <a:t>TECHNICKÁ </a:t>
            </a:r>
            <a:r>
              <a:rPr lang="sk-SK" sz="2400" b="1" dirty="0" smtClean="0"/>
              <a:t> </a:t>
            </a:r>
            <a:r>
              <a:rPr lang="en-US" sz="2400" b="1" dirty="0" smtClean="0"/>
              <a:t>PRIPRAVENOSŤ</a:t>
            </a:r>
            <a:r>
              <a:rPr lang="sk-SK" sz="2400" b="1" dirty="0" smtClean="0"/>
              <a:t> </a:t>
            </a:r>
            <a:r>
              <a:rPr lang="en-US" sz="2400" b="1" dirty="0" smtClean="0"/>
              <a:t> RECITÁTORA</a:t>
            </a:r>
            <a:endParaRPr lang="sk-SK" sz="2400" b="1" dirty="0" smtClean="0"/>
          </a:p>
          <a:p>
            <a:pPr>
              <a:lnSpc>
                <a:spcPct val="160000"/>
              </a:lnSpc>
            </a:pPr>
            <a:r>
              <a:rPr lang="sk-SK" sz="2400" b="1" dirty="0" smtClean="0"/>
              <a:t>5. </a:t>
            </a:r>
            <a:r>
              <a:rPr lang="en-US" sz="2400" b="1" dirty="0" smtClean="0"/>
              <a:t>ESTETICKÁ </a:t>
            </a:r>
            <a:r>
              <a:rPr lang="sk-SK" sz="2400" b="1" dirty="0" smtClean="0"/>
              <a:t> </a:t>
            </a:r>
            <a:r>
              <a:rPr lang="en-US" sz="2400" b="1" dirty="0" smtClean="0"/>
              <a:t>STRÁNKA</a:t>
            </a:r>
            <a:r>
              <a:rPr lang="sk-SK" sz="2400" b="1" dirty="0" smtClean="0"/>
              <a:t> </a:t>
            </a:r>
            <a:r>
              <a:rPr lang="en-US" sz="2400" b="1" dirty="0" smtClean="0"/>
              <a:t> REČI</a:t>
            </a:r>
          </a:p>
          <a:p>
            <a:pPr>
              <a:lnSpc>
                <a:spcPct val="160000"/>
              </a:lnSpc>
            </a:pPr>
            <a:r>
              <a:rPr lang="sk-SK" sz="2400" b="1" dirty="0" smtClean="0"/>
              <a:t>6. </a:t>
            </a:r>
            <a:r>
              <a:rPr lang="en-US" sz="2400" b="1" dirty="0" smtClean="0"/>
              <a:t>ZÁKLADNÉ</a:t>
            </a:r>
            <a:r>
              <a:rPr lang="sk-SK" sz="2400" b="1" dirty="0" smtClean="0"/>
              <a:t>  </a:t>
            </a:r>
            <a:r>
              <a:rPr lang="en-US" sz="2400" b="1" dirty="0" smtClean="0"/>
              <a:t>TELESNÉ </a:t>
            </a:r>
            <a:r>
              <a:rPr lang="sk-SK" sz="2400" b="1" dirty="0" smtClean="0"/>
              <a:t> </a:t>
            </a:r>
            <a:r>
              <a:rPr lang="en-US" sz="2400" b="1" dirty="0" smtClean="0"/>
              <a:t>NALADENIE </a:t>
            </a:r>
            <a:r>
              <a:rPr lang="sk-SK" sz="2400" b="1" dirty="0" smtClean="0"/>
              <a:t> </a:t>
            </a:r>
            <a:r>
              <a:rPr lang="en-US" sz="2400" b="1" dirty="0" smtClean="0"/>
              <a:t>RECITÁTORA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/>
              <a:t> </a:t>
            </a:r>
            <a:r>
              <a:rPr lang="sk-SK" sz="2400" b="1" dirty="0" smtClean="0"/>
              <a:t>7. </a:t>
            </a:r>
            <a:r>
              <a:rPr lang="en-US" sz="2400" b="1" dirty="0" smtClean="0"/>
              <a:t>PRÁCA </a:t>
            </a:r>
            <a:r>
              <a:rPr lang="sk-SK" sz="2400" b="1" dirty="0" smtClean="0"/>
              <a:t> </a:t>
            </a:r>
            <a:r>
              <a:rPr lang="en-US" sz="2400" b="1" dirty="0" smtClean="0"/>
              <a:t>S </a:t>
            </a:r>
            <a:r>
              <a:rPr lang="sk-SK" sz="2400" b="1" dirty="0" smtClean="0"/>
              <a:t> </a:t>
            </a:r>
            <a:r>
              <a:rPr lang="en-US" sz="2400" b="1" dirty="0" smtClean="0"/>
              <a:t>VÝRAZOVÝMI</a:t>
            </a:r>
            <a:r>
              <a:rPr lang="sk-SK" sz="2400" b="1" dirty="0" smtClean="0"/>
              <a:t> </a:t>
            </a:r>
            <a:r>
              <a:rPr lang="en-US" sz="2400" b="1" dirty="0" smtClean="0"/>
              <a:t> PROSTRIEDKAMI</a:t>
            </a:r>
            <a:endParaRPr lang="sk-SK" sz="2400" b="1" dirty="0" smtClean="0"/>
          </a:p>
          <a:p>
            <a:pPr>
              <a:lnSpc>
                <a:spcPct val="160000"/>
              </a:lnSpc>
            </a:pPr>
            <a:r>
              <a:rPr lang="sk-SK" sz="2400" b="1" dirty="0" smtClean="0"/>
              <a:t>8. </a:t>
            </a:r>
            <a:r>
              <a:rPr lang="en-US" sz="2400" b="1" dirty="0" smtClean="0"/>
              <a:t>ZÁŽITKOVÉ</a:t>
            </a:r>
            <a:r>
              <a:rPr lang="sk-SK" sz="2400" b="1" dirty="0" smtClean="0"/>
              <a:t>  </a:t>
            </a:r>
            <a:r>
              <a:rPr lang="en-US" sz="2400" b="1" dirty="0" smtClean="0"/>
              <a:t>METÓDY </a:t>
            </a:r>
            <a:r>
              <a:rPr lang="sk-SK" sz="2400" b="1" dirty="0" smtClean="0"/>
              <a:t> </a:t>
            </a:r>
            <a:r>
              <a:rPr lang="en-US" sz="2400" b="1" dirty="0" smtClean="0"/>
              <a:t>PRÁCE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/>
              <a:t> </a:t>
            </a:r>
            <a:r>
              <a:rPr lang="sk-SK" sz="2400" b="1" dirty="0" smtClean="0"/>
              <a:t>9. </a:t>
            </a:r>
            <a:r>
              <a:rPr lang="en-US" sz="2400" b="1" dirty="0" smtClean="0"/>
              <a:t>HODNOTENIE </a:t>
            </a:r>
            <a:r>
              <a:rPr lang="sk-SK" sz="2400" b="1" dirty="0" smtClean="0"/>
              <a:t> </a:t>
            </a:r>
            <a:r>
              <a:rPr lang="en-US" sz="2400" b="1" dirty="0" smtClean="0"/>
              <a:t>PREDNESU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9304" y="714356"/>
            <a:ext cx="7854696" cy="5072098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4400" b="1" dirty="0" smtClean="0">
                <a:solidFill>
                  <a:schemeClr val="accent4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cs-CZ" b="1" dirty="0" smtClean="0"/>
              <a:t> členenie textu na logické celky (</a:t>
            </a:r>
            <a:r>
              <a:rPr lang="cs-CZ" b="1" dirty="0" smtClean="0">
                <a:solidFill>
                  <a:srgbClr val="C00000"/>
                </a:solidFill>
              </a:rPr>
              <a:t>nesekať text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endParaRPr lang="cs-CZ" b="1" dirty="0" smtClean="0"/>
          </a:p>
          <a:p>
            <a:pPr algn="l">
              <a:buFont typeface="Arial" pitchFamily="34" charset="0"/>
              <a:buChar char="•"/>
            </a:pPr>
            <a:r>
              <a:rPr lang="cs-CZ" b="1" dirty="0" smtClean="0"/>
              <a:t> rytmizácia, melódia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dirty="0" smtClean="0">
                <a:solidFill>
                  <a:srgbClr val="C00000"/>
                </a:solidFill>
              </a:rPr>
              <a:t>nespievať</a:t>
            </a:r>
            <a:r>
              <a:rPr lang="cs-CZ" b="1" dirty="0" smtClean="0"/>
              <a:t>),</a:t>
            </a:r>
          </a:p>
          <a:p>
            <a:pPr algn="l">
              <a:buFont typeface="Arial" pitchFamily="34" charset="0"/>
              <a:buChar char="•"/>
            </a:pPr>
            <a:endParaRPr lang="cs-CZ" b="1" dirty="0" smtClean="0"/>
          </a:p>
          <a:p>
            <a:pPr algn="l">
              <a:buFont typeface="Arial" pitchFamily="34" charset="0"/>
              <a:buChar char="•"/>
            </a:pPr>
            <a:r>
              <a:rPr lang="cs-CZ" b="1" dirty="0" smtClean="0"/>
              <a:t> dôraz slovný i vetný</a:t>
            </a:r>
          </a:p>
          <a:p>
            <a:pPr algn="l"/>
            <a:endParaRPr lang="cs-CZ" b="1" dirty="0" smtClean="0"/>
          </a:p>
          <a:p>
            <a:pPr algn="l"/>
            <a:endParaRPr lang="cs-CZ" b="1" dirty="0" smtClean="0"/>
          </a:p>
          <a:p>
            <a:pPr algn="l"/>
            <a:endParaRPr lang="cs-CZ" b="1" dirty="0" smtClean="0"/>
          </a:p>
          <a:p>
            <a:pPr algn="ctr"/>
            <a:r>
              <a:rPr lang="cs-CZ" b="1" dirty="0" smtClean="0"/>
              <a:t> (podľa: Kráľ Á., </a:t>
            </a:r>
            <a:r>
              <a:rPr lang="cs-CZ" b="1" i="1" dirty="0" smtClean="0"/>
              <a:t>Pravidlá slovenskej výslovnosti</a:t>
            </a:r>
            <a:r>
              <a:rPr lang="cs-CZ" b="1" dirty="0" smtClean="0"/>
              <a:t>, 2009).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900" dirty="0" smtClean="0">
                <a:solidFill>
                  <a:schemeClr val="accent4"/>
                </a:solidFill>
              </a:rPr>
              <a:t>5. </a:t>
            </a:r>
            <a:r>
              <a:rPr lang="en-US" sz="4900" dirty="0" smtClean="0">
                <a:solidFill>
                  <a:schemeClr val="accent4"/>
                </a:solidFill>
              </a:rPr>
              <a:t>ESTETICKÁ </a:t>
            </a:r>
            <a:r>
              <a:rPr lang="sk-SK" sz="4900" dirty="0" smtClean="0">
                <a:solidFill>
                  <a:schemeClr val="accent4"/>
                </a:solidFill>
              </a:rPr>
              <a:t> </a:t>
            </a:r>
            <a:r>
              <a:rPr lang="en-US" sz="4900" dirty="0" smtClean="0">
                <a:solidFill>
                  <a:schemeClr val="accent4"/>
                </a:solidFill>
              </a:rPr>
              <a:t>STRÁNKA</a:t>
            </a:r>
            <a:r>
              <a:rPr lang="sk-SK" sz="4900" dirty="0" smtClean="0">
                <a:solidFill>
                  <a:schemeClr val="accent4"/>
                </a:solidFill>
              </a:rPr>
              <a:t> </a:t>
            </a:r>
            <a:r>
              <a:rPr lang="en-US" sz="4900" dirty="0" smtClean="0">
                <a:solidFill>
                  <a:schemeClr val="accent4"/>
                </a:solidFill>
              </a:rPr>
              <a:t> REČI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7858180" cy="521495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Estetickú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stránku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reči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treba</a:t>
            </a:r>
            <a:r>
              <a:rPr lang="en-US" sz="2800" b="1" dirty="0" smtClean="0">
                <a:solidFill>
                  <a:srgbClr val="C00000"/>
                </a:solidFill>
              </a:rPr>
              <a:t> v </a:t>
            </a:r>
            <a:r>
              <a:rPr lang="en-US" sz="2800" b="1" dirty="0" err="1" smtClean="0">
                <a:solidFill>
                  <a:srgbClr val="C00000"/>
                </a:solidFill>
              </a:rPr>
              <a:t>deťoch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pestovať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odmalička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sk-SK" dirty="0" smtClean="0"/>
          </a:p>
          <a:p>
            <a:pPr algn="ctr"/>
            <a:r>
              <a:rPr lang="en-US" dirty="0" err="1" smtClean="0"/>
              <a:t>Neustále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dbať</a:t>
            </a:r>
            <a:r>
              <a:rPr lang="en-US" dirty="0" smtClean="0"/>
              <a:t> </a:t>
            </a:r>
            <a:r>
              <a:rPr lang="sk-SK" dirty="0" smtClean="0"/>
              <a:t>na</a:t>
            </a:r>
            <a:r>
              <a:rPr lang="en-US" dirty="0" smtClean="0"/>
              <a:t> to,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deti</a:t>
            </a:r>
            <a:r>
              <a:rPr lang="en-US" dirty="0" smtClean="0"/>
              <a:t> </a:t>
            </a:r>
            <a:r>
              <a:rPr lang="en-US" dirty="0" err="1" smtClean="0"/>
              <a:t>nevnímali</a:t>
            </a:r>
            <a:r>
              <a:rPr lang="en-US" dirty="0" smtClean="0"/>
              <a:t> </a:t>
            </a:r>
            <a:r>
              <a:rPr lang="en-US" dirty="0" err="1" smtClean="0"/>
              <a:t>reč</a:t>
            </a:r>
            <a:r>
              <a:rPr lang="en-US" dirty="0" smtClean="0"/>
              <a:t>, </a:t>
            </a:r>
            <a:r>
              <a:rPr lang="en-US" dirty="0" err="1" smtClean="0"/>
              <a:t>zvlášť</a:t>
            </a:r>
            <a:r>
              <a:rPr lang="en-US" dirty="0" smtClean="0"/>
              <a:t> </a:t>
            </a:r>
            <a:r>
              <a:rPr lang="en-US" dirty="0" err="1" smtClean="0"/>
              <a:t>rýmované</a:t>
            </a:r>
            <a:r>
              <a:rPr lang="en-US" dirty="0" smtClean="0"/>
              <a:t> </a:t>
            </a:r>
            <a:r>
              <a:rPr lang="en-US" dirty="0" err="1" smtClean="0"/>
              <a:t>riekanky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zvukovej</a:t>
            </a:r>
            <a:r>
              <a:rPr lang="en-US" dirty="0" smtClean="0"/>
              <a:t> </a:t>
            </a:r>
            <a:r>
              <a:rPr lang="en-US" dirty="0" err="1" smtClean="0"/>
              <a:t>stránke</a:t>
            </a:r>
            <a:r>
              <a:rPr lang="en-US" dirty="0" smtClean="0"/>
              <a:t>, ale </a:t>
            </a:r>
            <a:r>
              <a:rPr lang="en-US" dirty="0" err="1" smtClean="0">
                <a:solidFill>
                  <a:srgbClr val="C00000"/>
                </a:solidFill>
              </a:rPr>
              <a:t>viesť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ich</a:t>
            </a:r>
            <a:r>
              <a:rPr lang="en-US" dirty="0" smtClean="0">
                <a:solidFill>
                  <a:srgbClr val="C00000"/>
                </a:solidFill>
              </a:rPr>
              <a:t> k </a:t>
            </a:r>
            <a:r>
              <a:rPr lang="en-US" dirty="0" err="1" smtClean="0">
                <a:solidFill>
                  <a:srgbClr val="C00000"/>
                </a:solidFill>
              </a:rPr>
              <a:t>zvukovo</a:t>
            </a:r>
            <a:r>
              <a:rPr lang="sk-SK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obsahovému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významu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reči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sk-SK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cvičný</a:t>
            </a:r>
            <a:r>
              <a:rPr lang="en-US" dirty="0" smtClean="0"/>
              <a:t> </a:t>
            </a:r>
            <a:r>
              <a:rPr lang="en-US" dirty="0" err="1" smtClean="0"/>
              <a:t>materiál</a:t>
            </a:r>
            <a:r>
              <a:rPr lang="en-US" dirty="0" smtClean="0"/>
              <a:t> </a:t>
            </a:r>
            <a:r>
              <a:rPr lang="en-US" dirty="0" err="1" smtClean="0"/>
              <a:t>poslúžia</a:t>
            </a:r>
            <a:r>
              <a:rPr lang="en-US" dirty="0" smtClean="0"/>
              <a:t> </a:t>
            </a:r>
            <a:r>
              <a:rPr lang="en-US" dirty="0" err="1" smtClean="0"/>
              <a:t>texty</a:t>
            </a:r>
            <a:r>
              <a:rPr lang="sk-SK" dirty="0" smtClean="0"/>
              <a:t>, ktoré</a:t>
            </a:r>
            <a:r>
              <a:rPr lang="en-US" dirty="0" smtClean="0"/>
              <a:t> </a:t>
            </a:r>
            <a:r>
              <a:rPr lang="en-US" dirty="0" err="1" smtClean="0"/>
              <a:t>akcent</a:t>
            </a:r>
            <a:r>
              <a:rPr lang="sk-SK" dirty="0" smtClean="0"/>
              <a:t> kladú na</a:t>
            </a:r>
            <a:r>
              <a:rPr lang="en-US" dirty="0" smtClean="0"/>
              <a:t> </a:t>
            </a:r>
            <a:r>
              <a:rPr lang="en-US" dirty="0" err="1" smtClean="0"/>
              <a:t>krásu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ľubozvučnosť</a:t>
            </a:r>
            <a:r>
              <a:rPr lang="en-US" dirty="0" smtClean="0"/>
              <a:t>, </a:t>
            </a:r>
            <a:r>
              <a:rPr lang="en-US" dirty="0" err="1" smtClean="0"/>
              <a:t>napr</a:t>
            </a:r>
            <a:r>
              <a:rPr lang="en-US" dirty="0" smtClean="0"/>
              <a:t>.:</a:t>
            </a:r>
            <a:endParaRPr lang="sk-SK" dirty="0" smtClean="0"/>
          </a:p>
          <a:p>
            <a:pPr algn="just">
              <a:buBlip>
                <a:blip r:embed="rId2"/>
              </a:buBlip>
            </a:pPr>
            <a:endParaRPr lang="sk-SK" dirty="0" smtClean="0"/>
          </a:p>
          <a:p>
            <a:pPr algn="just">
              <a:buBlip>
                <a:blip r:embed="rId2"/>
              </a:buBlip>
            </a:pPr>
            <a:r>
              <a:rPr lang="sk-SK" sz="3100" b="1" dirty="0" smtClean="0">
                <a:solidFill>
                  <a:srgbClr val="00B050"/>
                </a:solidFill>
              </a:rPr>
              <a:t> detská hra, dramatizácia,</a:t>
            </a:r>
          </a:p>
          <a:p>
            <a:pPr algn="just">
              <a:buBlip>
                <a:blip r:embed="rId2"/>
              </a:buBlip>
            </a:pPr>
            <a:r>
              <a:rPr lang="sk-SK" sz="3100" b="1" dirty="0" smtClean="0">
                <a:solidFill>
                  <a:srgbClr val="00B050"/>
                </a:solidFill>
              </a:rPr>
              <a:t> vyčítanky, riekanky, zaklínadlá,</a:t>
            </a:r>
          </a:p>
          <a:p>
            <a:pPr algn="just">
              <a:buBlip>
                <a:blip r:embed="rId2"/>
              </a:buBlip>
            </a:pPr>
            <a:r>
              <a:rPr lang="sk-SK" sz="3100" b="1" dirty="0" smtClean="0">
                <a:solidFill>
                  <a:srgbClr val="00B050"/>
                </a:solidFill>
              </a:rPr>
              <a:t> u</a:t>
            </a:r>
            <a:r>
              <a:rPr lang="en-US" sz="3100" b="1" dirty="0" smtClean="0">
                <a:solidFill>
                  <a:srgbClr val="00B050"/>
                </a:solidFill>
              </a:rPr>
              <a:t>plat</a:t>
            </a:r>
            <a:r>
              <a:rPr lang="sk-SK" sz="3100" b="1" dirty="0" smtClean="0">
                <a:solidFill>
                  <a:srgbClr val="00B050"/>
                </a:solidFill>
              </a:rPr>
              <a:t>ňovanie</a:t>
            </a:r>
            <a:r>
              <a:rPr lang="en-US" sz="3100" b="1" dirty="0" smtClean="0">
                <a:solidFill>
                  <a:srgbClr val="00B050"/>
                </a:solidFill>
              </a:rPr>
              <a:t> </a:t>
            </a:r>
            <a:r>
              <a:rPr lang="en-US" sz="3100" b="1" dirty="0" err="1" smtClean="0">
                <a:solidFill>
                  <a:srgbClr val="00B050"/>
                </a:solidFill>
              </a:rPr>
              <a:t>dramatick</a:t>
            </a:r>
            <a:r>
              <a:rPr lang="sk-SK" sz="3100" b="1" dirty="0" smtClean="0">
                <a:solidFill>
                  <a:srgbClr val="00B050"/>
                </a:solidFill>
              </a:rPr>
              <a:t>ého </a:t>
            </a:r>
            <a:r>
              <a:rPr lang="en-US" sz="3100" b="1" dirty="0" smtClean="0">
                <a:solidFill>
                  <a:srgbClr val="00B050"/>
                </a:solidFill>
              </a:rPr>
              <a:t> </a:t>
            </a:r>
            <a:r>
              <a:rPr lang="en-US" sz="3100" b="1" dirty="0" err="1" smtClean="0">
                <a:solidFill>
                  <a:srgbClr val="00B050"/>
                </a:solidFill>
              </a:rPr>
              <a:t>výraz</a:t>
            </a:r>
            <a:r>
              <a:rPr lang="sk-SK" sz="3100" b="1" dirty="0" smtClean="0">
                <a:solidFill>
                  <a:srgbClr val="00B050"/>
                </a:solidFill>
              </a:rPr>
              <a:t>u</a:t>
            </a:r>
            <a:r>
              <a:rPr lang="en-US" sz="3100" b="1" dirty="0" smtClean="0">
                <a:solidFill>
                  <a:srgbClr val="00B050"/>
                </a:solidFill>
              </a:rPr>
              <a:t>, </a:t>
            </a:r>
            <a:r>
              <a:rPr lang="en-US" sz="3100" b="1" dirty="0" err="1" smtClean="0">
                <a:solidFill>
                  <a:srgbClr val="00B050"/>
                </a:solidFill>
              </a:rPr>
              <a:t>gradáci</a:t>
            </a:r>
            <a:r>
              <a:rPr lang="sk-SK" sz="3100" b="1" dirty="0" smtClean="0">
                <a:solidFill>
                  <a:srgbClr val="00B050"/>
                </a:solidFill>
              </a:rPr>
              <a:t>e</a:t>
            </a:r>
            <a:r>
              <a:rPr lang="en-US" sz="3100" b="1" dirty="0" smtClean="0">
                <a:solidFill>
                  <a:srgbClr val="00B050"/>
                </a:solidFill>
              </a:rPr>
              <a:t>,</a:t>
            </a:r>
            <a:r>
              <a:rPr lang="sk-SK" sz="3100" b="1" dirty="0" smtClean="0">
                <a:solidFill>
                  <a:srgbClr val="00B050"/>
                </a:solidFill>
              </a:rPr>
              <a:t>    </a:t>
            </a:r>
          </a:p>
          <a:p>
            <a:pPr algn="just"/>
            <a:r>
              <a:rPr lang="sk-SK" sz="3100" b="1" dirty="0" smtClean="0">
                <a:solidFill>
                  <a:srgbClr val="00B050"/>
                </a:solidFill>
              </a:rPr>
              <a:t>   </a:t>
            </a:r>
            <a:r>
              <a:rPr lang="en-US" sz="3100" b="1" dirty="0" err="1" smtClean="0">
                <a:solidFill>
                  <a:srgbClr val="00B050"/>
                </a:solidFill>
              </a:rPr>
              <a:t>emfáz</a:t>
            </a:r>
            <a:r>
              <a:rPr lang="sk-SK" sz="3100" b="1" dirty="0" smtClean="0">
                <a:solidFill>
                  <a:srgbClr val="00B050"/>
                </a:solidFill>
              </a:rPr>
              <a:t>y </a:t>
            </a:r>
            <a:r>
              <a:rPr lang="en-US" sz="3100" b="1" dirty="0" smtClean="0">
                <a:solidFill>
                  <a:srgbClr val="00B050"/>
                </a:solidFill>
              </a:rPr>
              <a:t>(</a:t>
            </a:r>
            <a:r>
              <a:rPr lang="en-US" sz="3100" b="1" dirty="0" err="1" smtClean="0">
                <a:solidFill>
                  <a:srgbClr val="00B050"/>
                </a:solidFill>
              </a:rPr>
              <a:t>citový</a:t>
            </a:r>
            <a:r>
              <a:rPr lang="en-US" sz="3100" b="1" dirty="0" smtClean="0">
                <a:solidFill>
                  <a:srgbClr val="00B050"/>
                </a:solidFill>
              </a:rPr>
              <a:t> </a:t>
            </a:r>
            <a:r>
              <a:rPr lang="en-US" sz="3100" b="1" dirty="0" err="1" smtClean="0">
                <a:solidFill>
                  <a:srgbClr val="00B050"/>
                </a:solidFill>
              </a:rPr>
              <a:t>dôraz</a:t>
            </a:r>
            <a:r>
              <a:rPr lang="en-US" sz="3100" b="1" dirty="0" smtClean="0">
                <a:solidFill>
                  <a:srgbClr val="00B050"/>
                </a:solidFill>
              </a:rPr>
              <a:t>)</a:t>
            </a:r>
            <a:r>
              <a:rPr lang="sk-SK" sz="3100" b="1" dirty="0" smtClean="0">
                <a:solidFill>
                  <a:srgbClr val="00B050"/>
                </a:solidFill>
              </a:rPr>
              <a:t>,</a:t>
            </a:r>
          </a:p>
          <a:p>
            <a:pPr algn="just">
              <a:buBlip>
                <a:blip r:embed="rId2"/>
              </a:buBlip>
            </a:pPr>
            <a:r>
              <a:rPr lang="sk-SK" sz="3100" b="1" dirty="0" smtClean="0">
                <a:solidFill>
                  <a:srgbClr val="00B050"/>
                </a:solidFill>
              </a:rPr>
              <a:t> artikulačné  rozcvičky  a jazykolamy.</a:t>
            </a:r>
          </a:p>
          <a:p>
            <a:pPr algn="just"/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sk-SK" sz="4000" dirty="0" smtClean="0">
                <a:solidFill>
                  <a:schemeClr val="accent4"/>
                </a:solidFill>
              </a:rPr>
              <a:t>6. </a:t>
            </a:r>
            <a:r>
              <a:rPr lang="en-US" sz="4000" dirty="0" smtClean="0">
                <a:solidFill>
                  <a:schemeClr val="accent4"/>
                </a:solidFill>
              </a:rPr>
              <a:t>ZÁKLADNÉ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en-US" sz="4000" dirty="0" smtClean="0">
                <a:solidFill>
                  <a:schemeClr val="accent4"/>
                </a:solidFill>
              </a:rPr>
              <a:t> 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en-US" sz="4000" dirty="0" smtClean="0">
                <a:solidFill>
                  <a:schemeClr val="accent4"/>
                </a:solidFill>
              </a:rPr>
              <a:t>TELESNÉ 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en-US" sz="4000" dirty="0" smtClean="0">
                <a:solidFill>
                  <a:schemeClr val="accent4"/>
                </a:solidFill>
              </a:rPr>
              <a:t>NALADENIE </a:t>
            </a:r>
            <a:r>
              <a:rPr lang="sk-SK" sz="4000" dirty="0" smtClean="0">
                <a:solidFill>
                  <a:schemeClr val="accent4"/>
                </a:solidFill>
              </a:rPr>
              <a:t> </a:t>
            </a:r>
            <a:r>
              <a:rPr lang="en-US" sz="4000" dirty="0" smtClean="0">
                <a:solidFill>
                  <a:schemeClr val="accent4"/>
                </a:solidFill>
              </a:rPr>
              <a:t>RECITÁTORA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2976" y="2285992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Naladením</a:t>
            </a:r>
            <a:r>
              <a:rPr lang="en-US" sz="3200" dirty="0" smtClean="0"/>
              <a:t> </a:t>
            </a:r>
            <a:r>
              <a:rPr lang="en-US" sz="3200" dirty="0" err="1" smtClean="0"/>
              <a:t>tela</a:t>
            </a:r>
            <a:r>
              <a:rPr lang="en-US" sz="3200" dirty="0" smtClean="0"/>
              <a:t> je </a:t>
            </a:r>
            <a:r>
              <a:rPr lang="en-US" sz="3200" dirty="0" err="1" smtClean="0"/>
              <a:t>podmienené</a:t>
            </a:r>
            <a:r>
              <a:rPr lang="sk-SK" sz="3200" dirty="0" smtClean="0"/>
              <a:t> </a:t>
            </a:r>
            <a:r>
              <a:rPr lang="en-US" sz="3200" dirty="0" err="1" smtClean="0"/>
              <a:t>aj</a:t>
            </a:r>
            <a:r>
              <a:rPr lang="en-US" sz="3200" dirty="0" smtClean="0"/>
              <a:t> </a:t>
            </a:r>
            <a:r>
              <a:rPr lang="en-US" sz="3200" dirty="0" err="1" smtClean="0"/>
              <a:t>vnútorné</a:t>
            </a:r>
            <a:r>
              <a:rPr lang="sk-SK" sz="3200" dirty="0" smtClean="0"/>
              <a:t> </a:t>
            </a:r>
            <a:r>
              <a:rPr lang="en-US" sz="3200" dirty="0" err="1" smtClean="0"/>
              <a:t>naladenie</a:t>
            </a:r>
            <a:r>
              <a:rPr lang="en-US" sz="3200" dirty="0" smtClean="0"/>
              <a:t> </a:t>
            </a:r>
            <a:r>
              <a:rPr lang="en-US" sz="3200" dirty="0" err="1" smtClean="0"/>
              <a:t>recitátora</a:t>
            </a:r>
            <a:r>
              <a:rPr lang="en-US" sz="3200" dirty="0" smtClean="0"/>
              <a:t> a </a:t>
            </a:r>
            <a:r>
              <a:rPr lang="en-US" sz="3200" dirty="0" err="1" smtClean="0"/>
              <a:t>jeho</a:t>
            </a:r>
            <a:r>
              <a:rPr lang="en-US" sz="3200" dirty="0" smtClean="0"/>
              <a:t> </a:t>
            </a:r>
            <a:r>
              <a:rPr lang="en-US" sz="3200" dirty="0" err="1" smtClean="0"/>
              <a:t>chuť</a:t>
            </a:r>
            <a:r>
              <a:rPr lang="en-US" sz="3200" dirty="0" smtClean="0"/>
              <a:t> </a:t>
            </a:r>
            <a:r>
              <a:rPr lang="en-US" sz="3200" dirty="0" err="1" smtClean="0"/>
              <a:t>adresovať</a:t>
            </a:r>
            <a:r>
              <a:rPr lang="en-US" sz="3200" dirty="0" smtClean="0"/>
              <a:t> </a:t>
            </a:r>
            <a:r>
              <a:rPr lang="en-US" sz="3200" dirty="0" err="1" smtClean="0"/>
              <a:t>svoju</a:t>
            </a:r>
            <a:r>
              <a:rPr lang="sk-SK" sz="3200" dirty="0" smtClean="0"/>
              <a:t> </a:t>
            </a:r>
            <a:r>
              <a:rPr lang="en-US" sz="3200" dirty="0" err="1" smtClean="0"/>
              <a:t>výpoveď</a:t>
            </a:r>
            <a:r>
              <a:rPr lang="en-US" sz="3200" dirty="0" smtClean="0"/>
              <a:t> </a:t>
            </a:r>
            <a:r>
              <a:rPr lang="en-US" sz="3200" dirty="0" err="1" smtClean="0"/>
              <a:t>poslucháčovi</a:t>
            </a:r>
            <a:r>
              <a:rPr lang="en-US" sz="3200" dirty="0" smtClean="0"/>
              <a:t>.</a:t>
            </a:r>
            <a:r>
              <a:rPr lang="sk-SK" sz="3200" dirty="0" smtClean="0"/>
              <a:t> </a:t>
            </a:r>
          </a:p>
          <a:p>
            <a:pPr algn="ctr"/>
            <a:endParaRPr lang="sk-SK" sz="2800" dirty="0" smtClean="0"/>
          </a:p>
          <a:p>
            <a:pPr algn="ctr"/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Prvou</a:t>
            </a:r>
            <a:r>
              <a:rPr lang="en-US" sz="2800" b="1" dirty="0" smtClean="0">
                <a:solidFill>
                  <a:srgbClr val="FF6699"/>
                </a:solidFill>
                <a:latin typeface="Bookman Old Style" pitchFamily="18" charset="0"/>
              </a:rPr>
              <a:t> a </a:t>
            </a:r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najdôležitejšou</a:t>
            </a:r>
            <a:r>
              <a:rPr lang="sk-SK" sz="2800" b="1" dirty="0" smtClean="0">
                <a:solidFill>
                  <a:srgbClr val="FF6699"/>
                </a:solidFill>
                <a:latin typeface="Bookman Old Style" pitchFamily="18" charset="0"/>
              </a:rPr>
              <a:t> </a:t>
            </a:r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požiadavkou</a:t>
            </a:r>
            <a:r>
              <a:rPr lang="en-US" sz="2800" b="1" dirty="0" smtClean="0">
                <a:solidFill>
                  <a:srgbClr val="FF6699"/>
                </a:solidFill>
                <a:latin typeface="Bookman Old Style" pitchFamily="18" charset="0"/>
              </a:rPr>
              <a:t> je </a:t>
            </a:r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aktívne</a:t>
            </a:r>
            <a:r>
              <a:rPr lang="en-US" sz="2800" b="1" dirty="0" smtClean="0">
                <a:solidFill>
                  <a:srgbClr val="FF6699"/>
                </a:solidFill>
                <a:latin typeface="Bookman Old Style" pitchFamily="18" charset="0"/>
              </a:rPr>
              <a:t> </a:t>
            </a:r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držané</a:t>
            </a:r>
            <a:r>
              <a:rPr lang="en-US" sz="2800" b="1" dirty="0" smtClean="0">
                <a:solidFill>
                  <a:srgbClr val="FF6699"/>
                </a:solidFill>
                <a:latin typeface="Bookman Old Style" pitchFamily="18" charset="0"/>
              </a:rPr>
              <a:t> </a:t>
            </a:r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ťažisko</a:t>
            </a:r>
            <a:r>
              <a:rPr lang="en-US" sz="2800" b="1" dirty="0" smtClean="0">
                <a:solidFill>
                  <a:srgbClr val="FF6699"/>
                </a:solidFill>
                <a:latin typeface="Bookman Old Style" pitchFamily="18" charset="0"/>
              </a:rPr>
              <a:t> </a:t>
            </a:r>
            <a:r>
              <a:rPr lang="en-US" sz="2800" b="1" dirty="0" err="1" smtClean="0">
                <a:solidFill>
                  <a:srgbClr val="FF6699"/>
                </a:solidFill>
                <a:latin typeface="Bookman Old Style" pitchFamily="18" charset="0"/>
              </a:rPr>
              <a:t>tela</a:t>
            </a:r>
            <a:r>
              <a:rPr lang="en-US" sz="2800" b="1" dirty="0" smtClean="0">
                <a:solidFill>
                  <a:srgbClr val="FF6699"/>
                </a:solidFill>
                <a:latin typeface="Bookman Old Style" pitchFamily="18" charset="0"/>
              </a:rPr>
              <a:t>.</a:t>
            </a:r>
            <a:endParaRPr lang="en-US" sz="2800" b="1" dirty="0">
              <a:solidFill>
                <a:srgbClr val="FF66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785794"/>
            <a:ext cx="7858180" cy="5214974"/>
          </a:xfrm>
        </p:spPr>
        <p:txBody>
          <a:bodyPr>
            <a:normAutofit fontScale="92500"/>
          </a:bodyPr>
          <a:lstStyle/>
          <a:p>
            <a:pPr algn="ctr"/>
            <a:r>
              <a:rPr lang="cs-CZ" sz="3200" dirty="0" smtClean="0"/>
              <a:t>Pri záverečnom dojme je dôležitý </a:t>
            </a:r>
            <a:r>
              <a:rPr lang="cs-CZ" sz="4000" b="1" u="sng" dirty="0" smtClean="0">
                <a:solidFill>
                  <a:srgbClr val="FF0000"/>
                </a:solidFill>
              </a:rPr>
              <a:t>postoj:</a:t>
            </a:r>
          </a:p>
          <a:p>
            <a:pPr algn="just"/>
            <a:endParaRPr lang="cs-CZ" sz="3200" b="1" dirty="0" smtClean="0">
              <a:solidFill>
                <a:srgbClr val="92D05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cs-CZ" sz="3600" b="1" dirty="0" smtClean="0">
                <a:solidFill>
                  <a:srgbClr val="92D050"/>
                </a:solidFill>
              </a:rPr>
              <a:t> </a:t>
            </a:r>
            <a:r>
              <a:rPr lang="cs-CZ" sz="3500" b="1" dirty="0" smtClean="0">
                <a:solidFill>
                  <a:srgbClr val="92D050"/>
                </a:solidFill>
              </a:rPr>
              <a:t>nohami pevne na zemi,</a:t>
            </a:r>
          </a:p>
          <a:p>
            <a:pPr algn="just">
              <a:buBlip>
                <a:blip r:embed="rId2"/>
              </a:buBlip>
            </a:pPr>
            <a:r>
              <a:rPr lang="cs-CZ" sz="3500" b="1" dirty="0" smtClean="0">
                <a:solidFill>
                  <a:srgbClr val="92D050"/>
                </a:solidFill>
              </a:rPr>
              <a:t> špičky mierne od seba,</a:t>
            </a:r>
          </a:p>
          <a:p>
            <a:pPr algn="just">
              <a:buBlip>
                <a:blip r:embed="rId2"/>
              </a:buBlip>
            </a:pPr>
            <a:r>
              <a:rPr lang="cs-CZ" sz="3500" b="1" dirty="0" smtClean="0">
                <a:solidFill>
                  <a:srgbClr val="92D050"/>
                </a:solidFill>
              </a:rPr>
              <a:t> ruky voľne spustené vedľa tela,</a:t>
            </a:r>
          </a:p>
          <a:p>
            <a:pPr algn="just">
              <a:buBlip>
                <a:blip r:embed="rId2"/>
              </a:buBlip>
            </a:pPr>
            <a:r>
              <a:rPr lang="cs-CZ" sz="3500" b="1" dirty="0" smtClean="0">
                <a:solidFill>
                  <a:srgbClr val="92D050"/>
                </a:solidFill>
              </a:rPr>
              <a:t> žiadne pohyby tela, rúk, hlavy a pod.,</a:t>
            </a:r>
          </a:p>
          <a:p>
            <a:pPr algn="just">
              <a:buBlip>
                <a:blip r:embed="rId2"/>
              </a:buBlip>
            </a:pPr>
            <a:r>
              <a:rPr lang="cs-CZ" sz="3500" b="1" dirty="0" smtClean="0">
                <a:solidFill>
                  <a:srgbClr val="92D050"/>
                </a:solidFill>
              </a:rPr>
              <a:t> veľmi dôležitý je kontakt s poslucháčom, to dáva dojem, že recitátor verí v to, o čom recituje.</a:t>
            </a:r>
            <a:endParaRPr lang="en-US" sz="35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714356"/>
            <a:ext cx="7854696" cy="55007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recitátor</a:t>
            </a:r>
            <a:r>
              <a:rPr lang="en-US" dirty="0" smtClean="0"/>
              <a:t> </a:t>
            </a:r>
            <a:r>
              <a:rPr lang="en-US" dirty="0" err="1" smtClean="0"/>
              <a:t>získal</a:t>
            </a: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hľadiskom</a:t>
            </a:r>
            <a:r>
              <a:rPr lang="en-US" sz="3000" dirty="0" smtClean="0"/>
              <a:t>, </a:t>
            </a:r>
            <a:r>
              <a:rPr lang="en-US" dirty="0" err="1" smtClean="0"/>
              <a:t>musí</a:t>
            </a:r>
            <a:r>
              <a:rPr lang="en-US" dirty="0" smtClean="0"/>
              <a:t> ho </a:t>
            </a:r>
            <a:r>
              <a:rPr lang="en-US" dirty="0" err="1" smtClean="0"/>
              <a:t>priestorovo</a:t>
            </a:r>
            <a:r>
              <a:rPr lang="en-US" dirty="0" smtClean="0"/>
              <a:t> </a:t>
            </a:r>
            <a:r>
              <a:rPr lang="en-US" dirty="0" err="1" smtClean="0"/>
              <a:t>obsiahnuť</a:t>
            </a:r>
            <a:r>
              <a:rPr lang="sk-SK" dirty="0" smtClean="0"/>
              <a:t> </a:t>
            </a:r>
            <a:r>
              <a:rPr lang="en-US" dirty="0" err="1" smtClean="0"/>
              <a:t>celé</a:t>
            </a:r>
            <a:r>
              <a:rPr lang="en-US" dirty="0" smtClean="0"/>
              <a:t>, </a:t>
            </a:r>
            <a:r>
              <a:rPr lang="en-US" dirty="0" err="1" smtClean="0"/>
              <a:t>teda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prvého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posledný</a:t>
            </a:r>
            <a:r>
              <a:rPr lang="en-US" dirty="0" smtClean="0"/>
              <a:t> rad.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istý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sk-SK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celé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hľadisko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cíti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oslovené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D</a:t>
            </a:r>
            <a:r>
              <a:rPr lang="en-US" dirty="0" err="1" smtClean="0"/>
              <a:t>ôležité</a:t>
            </a:r>
            <a:r>
              <a:rPr lang="sk-SK" dirty="0" smtClean="0"/>
              <a:t> je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dieťa</a:t>
            </a: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zvládlo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začiatok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prednesu</a:t>
            </a:r>
            <a:r>
              <a:rPr lang="en-US" dirty="0" smtClean="0"/>
              <a:t>. </a:t>
            </a:r>
            <a:r>
              <a:rPr lang="sk-SK" dirty="0" smtClean="0"/>
              <a:t>Najprv je ž</a:t>
            </a:r>
            <a:r>
              <a:rPr lang="en-US" dirty="0" err="1" smtClean="0"/>
              <a:t>iakov</a:t>
            </a:r>
            <a:r>
              <a:rPr lang="en-US" dirty="0" smtClean="0"/>
              <a:t> </a:t>
            </a:r>
            <a:r>
              <a:rPr lang="sk-SK" dirty="0" smtClean="0"/>
              <a:t>potrebné</a:t>
            </a:r>
            <a:r>
              <a:rPr lang="en-US" dirty="0" smtClean="0"/>
              <a:t> </a:t>
            </a:r>
            <a:r>
              <a:rPr lang="en-US" dirty="0" err="1" smtClean="0"/>
              <a:t>naučiť</a:t>
            </a:r>
            <a:r>
              <a:rPr lang="sk-SK" dirty="0" smtClean="0"/>
              <a:t> </a:t>
            </a:r>
            <a:r>
              <a:rPr lang="en-US" dirty="0" err="1" smtClean="0"/>
              <a:t>osloviť</a:t>
            </a:r>
            <a:r>
              <a:rPr lang="en-US" dirty="0" smtClean="0"/>
              <a:t> </a:t>
            </a:r>
            <a:r>
              <a:rPr lang="en-US" dirty="0" err="1" smtClean="0"/>
              <a:t>diváka</a:t>
            </a:r>
            <a:r>
              <a:rPr lang="en-US" dirty="0" smtClean="0"/>
              <a:t> </a:t>
            </a:r>
            <a:r>
              <a:rPr lang="en-US" dirty="0" err="1" smtClean="0"/>
              <a:t>telom</a:t>
            </a:r>
            <a:r>
              <a:rPr lang="en-US" dirty="0" smtClean="0"/>
              <a:t>, </a:t>
            </a:r>
            <a:r>
              <a:rPr lang="en-US" dirty="0" err="1" smtClean="0"/>
              <a:t>uvedomiť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ho v </a:t>
            </a:r>
            <a:r>
              <a:rPr lang="en-US" dirty="0" err="1" smtClean="0"/>
              <a:t>priestore</a:t>
            </a:r>
            <a:r>
              <a:rPr lang="en-US" dirty="0" smtClean="0"/>
              <a:t>, </a:t>
            </a:r>
            <a:r>
              <a:rPr lang="en-US" dirty="0" err="1" smtClean="0"/>
              <a:t>naladiť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nadýchnuť</a:t>
            </a:r>
            <a:r>
              <a:rPr lang="en-US" dirty="0" smtClean="0"/>
              <a:t>, </a:t>
            </a:r>
            <a:r>
              <a:rPr lang="en-US" dirty="0" err="1" smtClean="0"/>
              <a:t>zaregistrovať</a:t>
            </a:r>
            <a:r>
              <a:rPr lang="en-US" dirty="0" smtClean="0"/>
              <a:t> moment </a:t>
            </a:r>
            <a:r>
              <a:rPr lang="en-US" dirty="0" err="1" smtClean="0"/>
              <a:t>pripravenosti</a:t>
            </a:r>
            <a:r>
              <a:rPr lang="en-US" dirty="0" smtClean="0"/>
              <a:t> </a:t>
            </a:r>
            <a:r>
              <a:rPr lang="en-US" dirty="0" err="1" smtClean="0"/>
              <a:t>divákov</a:t>
            </a:r>
            <a:r>
              <a:rPr lang="en-US" dirty="0" smtClean="0"/>
              <a:t> a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začať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ináč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nevytvorí</a:t>
            </a:r>
            <a:r>
              <a:rPr lang="en-US" dirty="0" smtClean="0"/>
              <a:t> </a:t>
            </a:r>
            <a:r>
              <a:rPr lang="en-US" dirty="0" err="1" smtClean="0"/>
              <a:t>sústredenie</a:t>
            </a:r>
            <a:r>
              <a:rPr lang="en-US" dirty="0" smtClean="0"/>
              <a:t>, </a:t>
            </a:r>
            <a:r>
              <a:rPr lang="en-US" dirty="0" err="1" smtClean="0"/>
              <a:t>teda</a:t>
            </a:r>
            <a:r>
              <a:rPr lang="en-US" dirty="0" smtClean="0"/>
              <a:t> </a:t>
            </a:r>
            <a:r>
              <a:rPr lang="en-US" dirty="0" err="1" smtClean="0"/>
              <a:t>väzba</a:t>
            </a:r>
            <a:r>
              <a:rPr lang="en-US" dirty="0" smtClean="0"/>
              <a:t> </a:t>
            </a:r>
            <a:r>
              <a:rPr lang="en-US" dirty="0" err="1" smtClean="0"/>
              <a:t>recitátora</a:t>
            </a:r>
            <a:r>
              <a:rPr lang="en-US" dirty="0" smtClean="0"/>
              <a:t> s </a:t>
            </a:r>
            <a:r>
              <a:rPr lang="en-US" dirty="0" err="1" smtClean="0"/>
              <a:t>hľadiskom</a:t>
            </a:r>
            <a:r>
              <a:rPr lang="en-US" dirty="0" smtClean="0"/>
              <a:t>.</a:t>
            </a:r>
            <a:r>
              <a:rPr lang="sk-SK" dirty="0" smtClean="0"/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Počkať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sústredené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ticho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hľadisku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je </a:t>
            </a:r>
            <a:r>
              <a:rPr lang="en-US" dirty="0" err="1" smtClean="0"/>
              <a:t>základným</a:t>
            </a:r>
            <a:r>
              <a:rPr lang="en-US" dirty="0" smtClean="0"/>
              <a:t> </a:t>
            </a:r>
            <a:r>
              <a:rPr lang="en-US" dirty="0" err="1" smtClean="0"/>
              <a:t>predpokladom</a:t>
            </a:r>
            <a:r>
              <a:rPr lang="sk-SK" dirty="0" smtClean="0"/>
              <a:t> </a:t>
            </a:r>
            <a:r>
              <a:rPr lang="en-US" dirty="0" err="1" smtClean="0"/>
              <a:t>úspešného</a:t>
            </a:r>
            <a:r>
              <a:rPr lang="en-US" dirty="0" smtClean="0"/>
              <a:t> </a:t>
            </a:r>
            <a:r>
              <a:rPr lang="en-US" dirty="0" err="1" smtClean="0"/>
              <a:t>recitovania</a:t>
            </a:r>
            <a:r>
              <a:rPr lang="en-US" dirty="0" smtClean="0"/>
              <a:t>. </a:t>
            </a:r>
            <a:endParaRPr lang="sk-SK" dirty="0" smtClean="0"/>
          </a:p>
          <a:p>
            <a:pPr algn="just">
              <a:buFontTx/>
              <a:buChar char="-"/>
            </a:pPr>
            <a:endParaRPr lang="sk-SK" dirty="0" smtClean="0"/>
          </a:p>
          <a:p>
            <a:pPr algn="just"/>
            <a:r>
              <a:rPr lang="en-US" dirty="0" err="1" smtClean="0"/>
              <a:t>Dôležitý</a:t>
            </a:r>
            <a:r>
              <a:rPr lang="en-US" dirty="0" smtClean="0"/>
              <a:t> je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záver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prednesu</a:t>
            </a:r>
            <a:r>
              <a:rPr lang="sk-SK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dirty="0" smtClean="0"/>
              <a:t>Bolo by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docieliť</a:t>
            </a:r>
            <a:r>
              <a:rPr lang="sk-SK" dirty="0" smtClean="0"/>
              <a:t> 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recitátor</a:t>
            </a:r>
            <a:r>
              <a:rPr lang="en-US" dirty="0" smtClean="0"/>
              <a:t> </a:t>
            </a:r>
            <a:r>
              <a:rPr lang="en-US" dirty="0" err="1" smtClean="0"/>
              <a:t>nechal</a:t>
            </a:r>
            <a:r>
              <a:rPr lang="sk-SK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prednes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doznieť</a:t>
            </a:r>
            <a:r>
              <a:rPr lang="en-US" dirty="0" smtClean="0"/>
              <a:t>. </a:t>
            </a:r>
            <a:r>
              <a:rPr lang="en-US" dirty="0" err="1" smtClean="0"/>
              <a:t>Tým</a:t>
            </a:r>
            <a:r>
              <a:rPr lang="en-US" dirty="0" smtClean="0"/>
              <a:t> </a:t>
            </a:r>
            <a:r>
              <a:rPr lang="en-US" dirty="0" err="1" smtClean="0"/>
              <a:t>opäť</a:t>
            </a:r>
            <a:r>
              <a:rPr lang="en-US" dirty="0" smtClean="0"/>
              <a:t> </a:t>
            </a:r>
            <a:r>
              <a:rPr lang="en-US" dirty="0" err="1" smtClean="0"/>
              <a:t>dáva</a:t>
            </a:r>
            <a:r>
              <a:rPr lang="en-US" dirty="0" smtClean="0"/>
              <a:t> </a:t>
            </a:r>
            <a:r>
              <a:rPr lang="en-US" dirty="0" err="1" smtClean="0"/>
              <a:t>najavo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partnerstvo</a:t>
            </a:r>
            <a:r>
              <a:rPr lang="en-US" dirty="0" smtClean="0"/>
              <a:t> s </a:t>
            </a:r>
            <a:r>
              <a:rPr lang="en-US" dirty="0" err="1" smtClean="0"/>
              <a:t>divákom</a:t>
            </a:r>
            <a:r>
              <a:rPr lang="en-US" dirty="0" smtClean="0"/>
              <a:t>.</a:t>
            </a:r>
            <a:endParaRPr lang="sk-SK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sk-SK" sz="4400" dirty="0" smtClean="0">
                <a:solidFill>
                  <a:schemeClr val="accent4"/>
                </a:solidFill>
              </a:rPr>
              <a:t>7. </a:t>
            </a:r>
            <a:r>
              <a:rPr lang="en-US" sz="4400" dirty="0" smtClean="0">
                <a:solidFill>
                  <a:schemeClr val="accent4"/>
                </a:solidFill>
              </a:rPr>
              <a:t>PRÁCA </a:t>
            </a:r>
            <a:r>
              <a:rPr lang="sk-SK" sz="4400" dirty="0" smtClean="0">
                <a:solidFill>
                  <a:schemeClr val="accent4"/>
                </a:solidFill>
              </a:rPr>
              <a:t> </a:t>
            </a:r>
            <a:r>
              <a:rPr lang="en-US" sz="4400" dirty="0" smtClean="0">
                <a:solidFill>
                  <a:schemeClr val="accent4"/>
                </a:solidFill>
              </a:rPr>
              <a:t>S </a:t>
            </a:r>
            <a:r>
              <a:rPr lang="sk-SK" sz="4400" dirty="0" smtClean="0">
                <a:solidFill>
                  <a:schemeClr val="accent4"/>
                </a:solidFill>
              </a:rPr>
              <a:t> </a:t>
            </a:r>
            <a:r>
              <a:rPr lang="en-US" sz="4400" dirty="0" smtClean="0">
                <a:solidFill>
                  <a:schemeClr val="accent4"/>
                </a:solidFill>
              </a:rPr>
              <a:t>VÝRAZOVÝMI</a:t>
            </a:r>
            <a:r>
              <a:rPr lang="sk-SK" sz="4400" dirty="0" smtClean="0">
                <a:solidFill>
                  <a:schemeClr val="accent4"/>
                </a:solidFill>
              </a:rPr>
              <a:t> </a:t>
            </a:r>
            <a:r>
              <a:rPr lang="en-US" sz="4400" dirty="0" smtClean="0">
                <a:solidFill>
                  <a:schemeClr val="accent4"/>
                </a:solidFill>
              </a:rPr>
              <a:t> PROSTRIEDKAMI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To, čo robí prednes nielen zrozumiteľným, ale aj pôsobivým, nie je len samotné</a:t>
            </a:r>
          </a:p>
          <a:p>
            <a:pPr algn="ctr"/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sk-SK" sz="3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tón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modulácia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tempo a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ďalšie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výrazové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prostriedky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571480"/>
            <a:ext cx="7929618" cy="614366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en-US" sz="5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umeleckom</a:t>
            </a:r>
            <a:r>
              <a:rPr lang="en-US" sz="5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prednese</a:t>
            </a:r>
            <a:r>
              <a:rPr lang="en-US" sz="5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sz="58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5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dostávajú</a:t>
            </a:r>
            <a:r>
              <a:rPr lang="en-US" sz="5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51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interakcie</a:t>
            </a:r>
            <a:r>
              <a:rPr lang="en-US" sz="51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k-SK" sz="51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</a:t>
            </a:r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RECITÁTOR </a:t>
            </a:r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tvorca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POSLUCHÁČ</a:t>
            </a:r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70000"/>
              </a:lnSpc>
            </a:pPr>
            <a:r>
              <a:rPr lang="en-US" sz="3200" b="1" dirty="0" err="1" smtClean="0"/>
              <a:t>Použité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výrazové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prostriedky</a:t>
            </a:r>
            <a:r>
              <a:rPr lang="en-US" sz="3200" b="1" dirty="0" smtClean="0"/>
              <a:t> m</a:t>
            </a:r>
            <a:r>
              <a:rPr lang="sk-SK" sz="3200" b="1" dirty="0" smtClean="0"/>
              <a:t>ajú</a:t>
            </a:r>
            <a:endParaRPr lang="en-US" sz="3200" b="1" dirty="0" smtClean="0"/>
          </a:p>
          <a:p>
            <a:pPr algn="ctr">
              <a:lnSpc>
                <a:spcPct val="170000"/>
              </a:lnSpc>
            </a:pPr>
            <a:r>
              <a:rPr lang="en-US" sz="3200" b="1" dirty="0" err="1" smtClean="0"/>
              <a:t>preto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vychádzať</a:t>
            </a:r>
            <a:r>
              <a:rPr lang="en-US" sz="3200" b="1" dirty="0" smtClean="0"/>
              <a:t> z </a:t>
            </a:r>
            <a:r>
              <a:rPr lang="en-US" sz="3200" b="1" u="sng" dirty="0" err="1" smtClean="0">
                <a:solidFill>
                  <a:srgbClr val="FF6699"/>
                </a:solidFill>
              </a:rPr>
              <a:t>významovej</a:t>
            </a:r>
            <a:r>
              <a:rPr lang="en-US" sz="3200" b="1" u="sng" dirty="0" smtClean="0">
                <a:solidFill>
                  <a:srgbClr val="FF6699"/>
                </a:solidFill>
              </a:rPr>
              <a:t> </a:t>
            </a:r>
            <a:r>
              <a:rPr lang="en-US" sz="3200" b="1" u="sng" dirty="0" err="1" smtClean="0">
                <a:solidFill>
                  <a:srgbClr val="FF6699"/>
                </a:solidFill>
              </a:rPr>
              <a:t>roviny</a:t>
            </a:r>
            <a:r>
              <a:rPr lang="en-US" sz="3200" b="1" u="sng" dirty="0" smtClean="0">
                <a:solidFill>
                  <a:srgbClr val="FF6699"/>
                </a:solidFill>
              </a:rPr>
              <a:t> </a:t>
            </a:r>
            <a:r>
              <a:rPr lang="en-US" sz="3200" b="1" u="sng" dirty="0" err="1" smtClean="0">
                <a:solidFill>
                  <a:srgbClr val="FF6699"/>
                </a:solidFill>
              </a:rPr>
              <a:t>textu</a:t>
            </a:r>
            <a:r>
              <a:rPr lang="en-US" sz="3200" b="1" u="sng" dirty="0" smtClean="0">
                <a:solidFill>
                  <a:srgbClr val="FF6699"/>
                </a:solidFill>
              </a:rPr>
              <a:t> </a:t>
            </a:r>
            <a:endParaRPr lang="sk-SK" sz="3200" b="1" u="sng" dirty="0" smtClean="0">
              <a:solidFill>
                <a:srgbClr val="FF6699"/>
              </a:solidFill>
            </a:endParaRPr>
          </a:p>
          <a:p>
            <a:pPr algn="ctr">
              <a:lnSpc>
                <a:spcPct val="170000"/>
              </a:lnSpc>
            </a:pPr>
            <a:r>
              <a:rPr lang="en-US" sz="3200" b="1" dirty="0" smtClean="0"/>
              <a:t>a </a:t>
            </a:r>
            <a:r>
              <a:rPr lang="en-US" sz="3200" b="1" u="sng" dirty="0" err="1" smtClean="0">
                <a:solidFill>
                  <a:srgbClr val="FF6699"/>
                </a:solidFill>
              </a:rPr>
              <a:t>vnútorného</a:t>
            </a:r>
            <a:r>
              <a:rPr lang="en-US" sz="3200" b="1" u="sng" dirty="0" smtClean="0">
                <a:solidFill>
                  <a:srgbClr val="FF6699"/>
                </a:solidFill>
              </a:rPr>
              <a:t> </a:t>
            </a:r>
            <a:r>
              <a:rPr lang="en-US" sz="3200" b="1" u="sng" dirty="0" err="1" smtClean="0">
                <a:solidFill>
                  <a:srgbClr val="FF6699"/>
                </a:solidFill>
              </a:rPr>
              <a:t>impulzu</a:t>
            </a:r>
            <a:r>
              <a:rPr lang="sk-SK" sz="3200" b="1" dirty="0" smtClean="0">
                <a:solidFill>
                  <a:srgbClr val="FF6699"/>
                </a:solidFill>
              </a:rPr>
              <a:t> </a:t>
            </a:r>
            <a:r>
              <a:rPr lang="en-US" sz="3200" b="1" u="sng" dirty="0" err="1" smtClean="0"/>
              <a:t>recitátora</a:t>
            </a:r>
            <a:r>
              <a:rPr lang="en-US" sz="3200" b="1" dirty="0" smtClean="0"/>
              <a:t>.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8072462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solidFill>
                  <a:srgbClr val="FF6699"/>
                </a:solidFill>
                <a:latin typeface="Bell MT" pitchFamily="18" charset="0"/>
              </a:rPr>
              <a:t>MODULÁCIA ARTIKULAČNÉHO PRÚDU</a:t>
            </a:r>
            <a:endParaRPr lang="en-US" dirty="0">
              <a:solidFill>
                <a:srgbClr val="FF6699"/>
              </a:solidFill>
              <a:latin typeface="Bell MT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8286808" cy="3772364"/>
          </a:xfrm>
        </p:spPr>
        <p:txBody>
          <a:bodyPr numCol="3">
            <a:normAutofit/>
          </a:bodyPr>
          <a:lstStyle/>
          <a:p>
            <a:pPr algn="ctr"/>
            <a:r>
              <a:rPr lang="en-US" sz="2800" b="1" dirty="0" err="1" smtClean="0">
                <a:solidFill>
                  <a:srgbClr val="FFCC00"/>
                </a:solidFill>
              </a:rPr>
              <a:t>Časová</a:t>
            </a:r>
            <a:r>
              <a:rPr lang="sk-SK" sz="2800" b="1" dirty="0" smtClean="0"/>
              <a:t>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err="1" smtClean="0"/>
              <a:t>pauza</a:t>
            </a:r>
            <a:endParaRPr lang="en-US" sz="2800" dirty="0" smtClean="0"/>
          </a:p>
          <a:p>
            <a:pPr algn="ctr"/>
            <a:r>
              <a:rPr lang="en-US" sz="2800" dirty="0" smtClean="0"/>
              <a:t>tempo</a:t>
            </a:r>
            <a:endParaRPr lang="sk-SK" sz="2800" dirty="0" smtClean="0"/>
          </a:p>
          <a:p>
            <a:pPr algn="ctr"/>
            <a:r>
              <a:rPr lang="sk-SK" sz="2800" dirty="0" err="1" smtClean="0"/>
              <a:t>r</a:t>
            </a:r>
            <a:r>
              <a:rPr lang="en-US" sz="2800" dirty="0" err="1" smtClean="0"/>
              <a:t>ytmus</a:t>
            </a:r>
            <a:endParaRPr lang="sk-SK" sz="2800" dirty="0" smtClean="0"/>
          </a:p>
          <a:p>
            <a:pPr algn="ctr"/>
            <a:endParaRPr lang="sk-SK" sz="2800" dirty="0" smtClean="0"/>
          </a:p>
          <a:p>
            <a:pPr algn="ctr"/>
            <a:endParaRPr lang="sk-SK" sz="2800" dirty="0" smtClean="0"/>
          </a:p>
          <a:p>
            <a:pPr algn="ctr"/>
            <a:r>
              <a:rPr lang="en-US" sz="2800" b="1" dirty="0" err="1" smtClean="0">
                <a:solidFill>
                  <a:srgbClr val="FFCC00"/>
                </a:solidFill>
              </a:rPr>
              <a:t>Silová</a:t>
            </a:r>
            <a:endParaRPr lang="sk-SK" sz="2800" b="1" dirty="0" smtClean="0">
              <a:solidFill>
                <a:srgbClr val="FFCC00"/>
              </a:solidFill>
            </a:endParaRP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err="1" smtClean="0"/>
              <a:t>intenzita</a:t>
            </a:r>
            <a:r>
              <a:rPr lang="en-US" sz="2800" dirty="0" smtClean="0"/>
              <a:t> </a:t>
            </a:r>
            <a:r>
              <a:rPr lang="en-US" sz="2800" dirty="0" err="1" smtClean="0"/>
              <a:t>hlasu</a:t>
            </a:r>
            <a:endParaRPr lang="en-US" sz="2800" dirty="0" smtClean="0"/>
          </a:p>
          <a:p>
            <a:pPr algn="ctr"/>
            <a:r>
              <a:rPr lang="en-US" sz="2800" dirty="0" err="1" smtClean="0"/>
              <a:t>dôraz</a:t>
            </a:r>
            <a:endParaRPr lang="en-US" sz="2800" dirty="0" smtClean="0"/>
          </a:p>
          <a:p>
            <a:pPr algn="ctr"/>
            <a:r>
              <a:rPr lang="en-US" sz="2800" dirty="0" err="1" smtClean="0"/>
              <a:t>prízvuk</a:t>
            </a:r>
            <a:endParaRPr lang="en-US" sz="2800" dirty="0" smtClean="0"/>
          </a:p>
          <a:p>
            <a:pPr algn="ctr"/>
            <a:r>
              <a:rPr lang="sk-SK" sz="2800" dirty="0" smtClean="0"/>
              <a:t>e</a:t>
            </a:r>
            <a:r>
              <a:rPr lang="en-US" sz="2800" dirty="0" err="1" smtClean="0"/>
              <a:t>mfáza</a:t>
            </a:r>
            <a:endParaRPr lang="sk-SK" sz="2800" dirty="0" smtClean="0"/>
          </a:p>
          <a:p>
            <a:pPr algn="ctr"/>
            <a:endParaRPr lang="sk-SK" sz="2800" dirty="0" smtClean="0"/>
          </a:p>
          <a:p>
            <a:pPr algn="ctr"/>
            <a:r>
              <a:rPr lang="en-US" sz="2800" b="1" dirty="0" err="1" smtClean="0">
                <a:solidFill>
                  <a:srgbClr val="FFCC00"/>
                </a:solidFill>
              </a:rPr>
              <a:t>Tónová</a:t>
            </a:r>
            <a:endParaRPr lang="sk-SK" sz="2800" b="1" dirty="0" smtClean="0">
              <a:solidFill>
                <a:srgbClr val="FFCC00"/>
              </a:solidFill>
            </a:endParaRPr>
          </a:p>
          <a:p>
            <a:pPr algn="ctr"/>
            <a:endParaRPr lang="en-US" sz="2800" b="1" dirty="0" smtClean="0"/>
          </a:p>
          <a:p>
            <a:pPr algn="ctr"/>
            <a:r>
              <a:rPr lang="sk-SK" sz="2800" dirty="0" smtClean="0"/>
              <a:t> </a:t>
            </a:r>
            <a:r>
              <a:rPr lang="en-US" sz="2800" dirty="0" err="1" smtClean="0"/>
              <a:t>hlasový</a:t>
            </a:r>
            <a:r>
              <a:rPr lang="en-US" sz="2800" dirty="0" smtClean="0"/>
              <a:t> register</a:t>
            </a:r>
          </a:p>
          <a:p>
            <a:pPr algn="ctr"/>
            <a:r>
              <a:rPr lang="en-US" sz="2800" dirty="0" err="1" smtClean="0"/>
              <a:t>melódia</a:t>
            </a:r>
            <a:endParaRPr lang="sk-SK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chemeClr val="accent3"/>
                </a:solidFill>
              </a:rPr>
              <a:t>Časová</a:t>
            </a:r>
            <a:r>
              <a:rPr lang="en-US" sz="4800" dirty="0" smtClean="0">
                <a:solidFill>
                  <a:schemeClr val="accent3"/>
                </a:solidFill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</a:rPr>
              <a:t>modulácia</a:t>
            </a:r>
            <a:r>
              <a:rPr lang="sk-SK" sz="4800" dirty="0" smtClean="0">
                <a:solidFill>
                  <a:schemeClr val="accent3"/>
                </a:solidFill>
              </a:rPr>
              <a:t/>
            </a:r>
            <a:br>
              <a:rPr lang="sk-SK" sz="4800" dirty="0" smtClean="0">
                <a:solidFill>
                  <a:schemeClr val="accent3"/>
                </a:solidFill>
              </a:rPr>
            </a:br>
            <a:r>
              <a:rPr lang="en-US" sz="4800" dirty="0" err="1" smtClean="0">
                <a:solidFill>
                  <a:srgbClr val="FFC000"/>
                </a:solidFill>
              </a:rPr>
              <a:t>Prestávka</a:t>
            </a:r>
            <a:r>
              <a:rPr lang="sk-SK" sz="4800" dirty="0" smtClean="0">
                <a:solidFill>
                  <a:srgbClr val="FFC000"/>
                </a:solidFill>
              </a:rPr>
              <a:t> – </a:t>
            </a:r>
            <a:r>
              <a:rPr lang="en-US" sz="4800" dirty="0" err="1" smtClean="0">
                <a:solidFill>
                  <a:srgbClr val="FFC000"/>
                </a:solidFill>
              </a:rPr>
              <a:t>Pauza</a:t>
            </a:r>
            <a:r>
              <a:rPr lang="sk-SK" sz="4800" dirty="0" smtClean="0">
                <a:solidFill>
                  <a:srgbClr val="FFC000"/>
                </a:solidFill>
              </a:rPr>
              <a:t>   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854696" cy="407196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Pauza</a:t>
            </a:r>
            <a:r>
              <a:rPr lang="en-US" sz="2800" b="1" dirty="0" smtClean="0">
                <a:solidFill>
                  <a:srgbClr val="FFC000"/>
                </a:solidFill>
              </a:rPr>
              <a:t> je </a:t>
            </a:r>
            <a:r>
              <a:rPr lang="en-US" sz="2800" b="1" dirty="0" err="1" smtClean="0">
                <a:solidFill>
                  <a:srgbClr val="FFC000"/>
                </a:solidFill>
              </a:rPr>
              <a:t>niekedy</a:t>
            </a:r>
            <a:r>
              <a:rPr lang="sk-SK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silnejšia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ako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celý</a:t>
            </a:r>
            <a:r>
              <a:rPr lang="en-US" sz="2800" b="1" dirty="0" smtClean="0">
                <a:solidFill>
                  <a:srgbClr val="FFC000"/>
                </a:solidFill>
              </a:rPr>
              <a:t> text.</a:t>
            </a:r>
            <a:endParaRPr lang="sk-SK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Ale </a:t>
            </a:r>
            <a:r>
              <a:rPr lang="en-US" sz="2800" dirty="0" err="1" smtClean="0"/>
              <a:t>iba</a:t>
            </a:r>
            <a:r>
              <a:rPr lang="en-US" sz="2800" dirty="0" smtClean="0"/>
              <a:t> </a:t>
            </a:r>
            <a:r>
              <a:rPr lang="en-US" sz="2800" dirty="0" err="1" smtClean="0"/>
              <a:t>vtedy</a:t>
            </a:r>
            <a:r>
              <a:rPr lang="en-US" sz="2800" dirty="0" smtClean="0"/>
              <a:t>, </a:t>
            </a:r>
            <a:r>
              <a:rPr lang="en-US" sz="2800" dirty="0" err="1" smtClean="0"/>
              <a:t>keď</a:t>
            </a:r>
            <a:r>
              <a:rPr lang="en-US" sz="2800" dirty="0" smtClean="0"/>
              <a:t> je </a:t>
            </a:r>
            <a:r>
              <a:rPr lang="en-US" sz="2800" dirty="0" err="1" smtClean="0"/>
              <a:t>naplnená</a:t>
            </a:r>
            <a:r>
              <a:rPr lang="en-US" sz="2800" dirty="0" smtClean="0"/>
              <a:t> </a:t>
            </a:r>
            <a:r>
              <a:rPr lang="en-US" sz="2800" dirty="0" err="1" smtClean="0"/>
              <a:t>predstavou</a:t>
            </a:r>
            <a:r>
              <a:rPr lang="sk-SK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energiou</a:t>
            </a:r>
            <a:r>
              <a:rPr lang="en-US" sz="2800" dirty="0" smtClean="0"/>
              <a:t> </a:t>
            </a:r>
            <a:r>
              <a:rPr lang="en-US" sz="2800" dirty="0" err="1" smtClean="0"/>
              <a:t>recitátora</a:t>
            </a:r>
            <a:r>
              <a:rPr lang="en-US" sz="2800" dirty="0" smtClean="0"/>
              <a:t>. </a:t>
            </a:r>
            <a:endParaRPr lang="sk-SK" sz="2800" dirty="0" smtClean="0"/>
          </a:p>
          <a:p>
            <a:pPr algn="just"/>
            <a:endParaRPr lang="sk-SK" sz="2800" dirty="0" smtClean="0"/>
          </a:p>
          <a:p>
            <a:pPr algn="ctr"/>
            <a:r>
              <a:rPr lang="en-US" sz="2800" dirty="0" smtClean="0"/>
              <a:t>O </a:t>
            </a:r>
            <a:r>
              <a:rPr lang="en-US" sz="2800" dirty="0" err="1" smtClean="0"/>
              <a:t>pauze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hovorí</a:t>
            </a:r>
            <a:r>
              <a:rPr lang="en-US" sz="2800" dirty="0" smtClean="0"/>
              <a:t>, </a:t>
            </a:r>
            <a:r>
              <a:rPr lang="en-US" sz="2800" dirty="0" err="1" smtClean="0"/>
              <a:t>že</a:t>
            </a:r>
            <a:r>
              <a:rPr lang="en-US" sz="2800" dirty="0" smtClean="0"/>
              <a:t> je </a:t>
            </a:r>
            <a:r>
              <a:rPr lang="en-US" sz="2800" dirty="0" err="1" smtClean="0">
                <a:solidFill>
                  <a:srgbClr val="FFC000"/>
                </a:solidFill>
              </a:rPr>
              <a:t>kráľovnou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medzi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výrazovými</a:t>
            </a:r>
            <a:r>
              <a:rPr lang="sk-SK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prostriedkami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recitátora</a:t>
            </a:r>
            <a:r>
              <a:rPr lang="en-US" sz="2800" dirty="0" smtClean="0">
                <a:solidFill>
                  <a:srgbClr val="FFC000"/>
                </a:solidFill>
              </a:rPr>
              <a:t>. </a:t>
            </a:r>
            <a:endParaRPr lang="sk-SK" sz="2800" dirty="0" smtClean="0">
              <a:solidFill>
                <a:srgbClr val="FFC000"/>
              </a:solidFill>
            </a:endParaRPr>
          </a:p>
          <a:p>
            <a:pPr algn="just"/>
            <a:endParaRPr lang="sk-SK" sz="2800" dirty="0" smtClean="0">
              <a:solidFill>
                <a:srgbClr val="FFC000"/>
              </a:solidFill>
            </a:endParaRPr>
          </a:p>
          <a:p>
            <a:pPr algn="ctr"/>
            <a:r>
              <a:rPr lang="en-US" sz="2800" dirty="0" err="1" smtClean="0"/>
              <a:t>Pauza</a:t>
            </a:r>
            <a:r>
              <a:rPr lang="sk-SK" sz="2800" dirty="0" smtClean="0"/>
              <a:t> sa </a:t>
            </a:r>
            <a:r>
              <a:rPr lang="en-US" sz="2800" dirty="0" err="1" smtClean="0"/>
              <a:t>prejavuje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gradačný</a:t>
            </a:r>
            <a:r>
              <a:rPr lang="en-US" sz="2800" b="1" dirty="0" smtClean="0">
                <a:solidFill>
                  <a:srgbClr val="FFC000"/>
                </a:solidFill>
              </a:rPr>
              <a:t> (</a:t>
            </a:r>
            <a:r>
              <a:rPr lang="en-US" sz="2800" b="1" dirty="0" err="1" smtClean="0">
                <a:solidFill>
                  <a:srgbClr val="FFC000"/>
                </a:solidFill>
              </a:rPr>
              <a:t>stupňujúci</a:t>
            </a:r>
            <a:r>
              <a:rPr lang="en-US" sz="2800" b="1" dirty="0" smtClean="0">
                <a:solidFill>
                  <a:srgbClr val="FFC000"/>
                </a:solidFill>
              </a:rPr>
              <a:t>) </a:t>
            </a:r>
            <a:r>
              <a:rPr lang="en-US" sz="2800" b="1" dirty="0" err="1" smtClean="0">
                <a:solidFill>
                  <a:srgbClr val="FFC000"/>
                </a:solidFill>
              </a:rPr>
              <a:t>činiteľ</a:t>
            </a:r>
            <a:r>
              <a:rPr lang="en-US" sz="2800" dirty="0" smtClean="0"/>
              <a:t>, </a:t>
            </a:r>
            <a:r>
              <a:rPr lang="en-US" sz="2800" dirty="0" err="1" smtClean="0"/>
              <a:t>ktorý</a:t>
            </a:r>
            <a:r>
              <a:rPr lang="en-US" sz="2800" dirty="0" smtClean="0"/>
              <a:t> </a:t>
            </a:r>
            <a:r>
              <a:rPr lang="en-US" sz="2800" dirty="0" err="1" smtClean="0"/>
              <a:t>býva</a:t>
            </a:r>
            <a:r>
              <a:rPr lang="en-US" sz="2800" dirty="0" smtClean="0"/>
              <a:t> </a:t>
            </a:r>
            <a:r>
              <a:rPr lang="en-US" sz="2800" dirty="0" err="1" smtClean="0"/>
              <a:t>účinnejší</a:t>
            </a:r>
            <a:r>
              <a:rPr lang="en-US" sz="2800" dirty="0" smtClean="0"/>
              <a:t> </a:t>
            </a:r>
            <a:r>
              <a:rPr lang="en-US" sz="2800" dirty="0" err="1" smtClean="0"/>
              <a:t>než</a:t>
            </a:r>
            <a:r>
              <a:rPr lang="sk-SK" sz="2800" dirty="0" smtClean="0"/>
              <a:t> </a:t>
            </a:r>
            <a:r>
              <a:rPr lang="en-US" sz="2800" dirty="0" err="1" smtClean="0"/>
              <a:t>intenzita</a:t>
            </a:r>
            <a:r>
              <a:rPr lang="en-US" sz="2800" dirty="0" smtClean="0"/>
              <a:t> </a:t>
            </a:r>
            <a:r>
              <a:rPr lang="en-US" sz="2800" dirty="0" err="1" smtClean="0"/>
              <a:t>hlasu</a:t>
            </a:r>
            <a:r>
              <a:rPr lang="en-US" sz="2800" dirty="0" smtClean="0"/>
              <a:t>.</a:t>
            </a:r>
            <a:endParaRPr lang="sk-SK" sz="2800" dirty="0" smtClean="0"/>
          </a:p>
          <a:p>
            <a:pPr algn="just"/>
            <a:endParaRPr lang="sk-SK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-35721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Tempo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854696" cy="450059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Zmenou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tempa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recitátor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dosiahne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 to,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že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poslucháči</a:t>
            </a:r>
            <a:r>
              <a:rPr lang="sk-SK" sz="3200" b="1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zbystria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Bell MT" pitchFamily="18" charset="0"/>
              </a:rPr>
              <a:t>pozornosť</a:t>
            </a:r>
            <a:r>
              <a:rPr lang="en-US" sz="3200" b="1" dirty="0" smtClean="0">
                <a:solidFill>
                  <a:srgbClr val="7030A0"/>
                </a:solidFill>
                <a:latin typeface="Bell MT" pitchFamily="18" charset="0"/>
              </a:rPr>
              <a:t>. </a:t>
            </a:r>
            <a:endParaRPr lang="sk-SK" sz="3200" b="1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ctr"/>
            <a:endParaRPr lang="sk-SK" sz="2800" dirty="0" smtClean="0"/>
          </a:p>
          <a:p>
            <a:pPr algn="ctr"/>
            <a:r>
              <a:rPr lang="en-US" dirty="0" err="1" smtClean="0"/>
              <a:t>Dôležité</a:t>
            </a:r>
            <a:r>
              <a:rPr lang="en-US" dirty="0" smtClean="0"/>
              <a:t> je </a:t>
            </a:r>
            <a:r>
              <a:rPr lang="en-US" dirty="0" err="1" smtClean="0"/>
              <a:t>dávať</a:t>
            </a:r>
            <a:r>
              <a:rPr lang="en-US" dirty="0" smtClean="0"/>
              <a:t> </a:t>
            </a:r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rýchlosť</a:t>
            </a:r>
            <a:r>
              <a:rPr lang="en-US" dirty="0" smtClean="0"/>
              <a:t> </a:t>
            </a:r>
            <a:r>
              <a:rPr lang="en-US" dirty="0" err="1" smtClean="0"/>
              <a:t>tempa</a:t>
            </a:r>
            <a:r>
              <a:rPr lang="sk-SK" dirty="0" smtClean="0"/>
              <a:t> </a:t>
            </a:r>
            <a:r>
              <a:rPr lang="en-US" dirty="0" err="1" smtClean="0"/>
              <a:t>neovplyvnila</a:t>
            </a:r>
            <a:r>
              <a:rPr lang="en-US" dirty="0" smtClean="0"/>
              <a:t> </a:t>
            </a:r>
            <a:r>
              <a:rPr lang="en-US" dirty="0" err="1" smtClean="0"/>
              <a:t>zrozumiteľnosť</a:t>
            </a:r>
            <a:r>
              <a:rPr lang="en-US" dirty="0" smtClean="0"/>
              <a:t>.</a:t>
            </a:r>
            <a:endParaRPr lang="sk-SK" dirty="0" smtClean="0"/>
          </a:p>
          <a:p>
            <a:pPr algn="just"/>
            <a:endParaRPr lang="sk-SK" dirty="0" smtClean="0"/>
          </a:p>
          <a:p>
            <a:pPr algn="ctr"/>
            <a:r>
              <a:rPr lang="en-US" b="1" dirty="0" err="1" smtClean="0">
                <a:solidFill>
                  <a:schemeClr val="accent4"/>
                </a:solidFill>
              </a:rPr>
              <a:t>Tempové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zmeny</a:t>
            </a:r>
            <a:r>
              <a:rPr lang="en-US" b="1" dirty="0" smtClean="0">
                <a:solidFill>
                  <a:schemeClr val="accent4"/>
                </a:solidFill>
              </a:rPr>
              <a:t> – </a:t>
            </a:r>
            <a:r>
              <a:rPr lang="en-US" b="1" dirty="0" err="1" smtClean="0">
                <a:solidFill>
                  <a:schemeClr val="accent4"/>
                </a:solidFill>
              </a:rPr>
              <a:t>agogika</a:t>
            </a:r>
            <a:r>
              <a:rPr lang="sk-SK" b="1" dirty="0" smtClean="0">
                <a:solidFill>
                  <a:schemeClr val="accent4"/>
                </a:solidFill>
              </a:rPr>
              <a:t>,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musia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mať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svoje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opodstatnenie</a:t>
            </a:r>
            <a:r>
              <a:rPr lang="en-US" b="1" dirty="0" smtClean="0">
                <a:solidFill>
                  <a:schemeClr val="accent4"/>
                </a:solidFill>
              </a:rPr>
              <a:t> v </a:t>
            </a:r>
            <a:r>
              <a:rPr lang="en-US" b="1" dirty="0" err="1" smtClean="0">
                <a:solidFill>
                  <a:schemeClr val="accent4"/>
                </a:solidFill>
              </a:rPr>
              <a:t>obsahu</a:t>
            </a:r>
            <a:r>
              <a:rPr lang="sk-SK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výpovede</a:t>
            </a:r>
            <a:r>
              <a:rPr lang="en-US" b="1" dirty="0" smtClean="0">
                <a:solidFill>
                  <a:schemeClr val="accent4"/>
                </a:solidFill>
              </a:rPr>
              <a:t>.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0010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4000" dirty="0" smtClean="0">
                <a:solidFill>
                  <a:srgbClr val="92D050"/>
                </a:solidFill>
              </a:rPr>
              <a:t>1. ZÁSADY A KRITÉRIÁ VÝBERU LITERÁRNYCH TEXTOV  NA PREDNES</a:t>
            </a:r>
            <a:r>
              <a:rPr lang="sk-SK" sz="6000" dirty="0" smtClean="0"/>
              <a:t/>
            </a:r>
            <a:br>
              <a:rPr lang="sk-SK" sz="6000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071538" y="1857364"/>
            <a:ext cx="7772400" cy="47863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sk-SK" dirty="0" smtClean="0"/>
              <a:t>    </a:t>
            </a:r>
            <a:endParaRPr lang="en-US" dirty="0" smtClean="0"/>
          </a:p>
          <a:p>
            <a:pPr algn="just">
              <a:buNone/>
            </a:pPr>
            <a:r>
              <a:rPr lang="sk-SK" sz="2400" b="1" dirty="0" smtClean="0"/>
              <a:t>Najvšeobecnejší</a:t>
            </a:r>
            <a:r>
              <a:rPr lang="en-US" sz="2400" b="1" dirty="0" smtClean="0"/>
              <a:t> </a:t>
            </a:r>
            <a:r>
              <a:rPr lang="sk-SK" sz="2400" b="1" dirty="0" smtClean="0"/>
              <a:t> </a:t>
            </a:r>
            <a:r>
              <a:rPr lang="en-US" sz="2400" b="1" dirty="0" err="1" smtClean="0"/>
              <a:t>znak</a:t>
            </a:r>
            <a:r>
              <a:rPr lang="en-US" sz="2400" b="1" dirty="0" smtClean="0"/>
              <a:t> </a:t>
            </a:r>
            <a:r>
              <a:rPr lang="sk-SK" sz="2400" b="1" dirty="0" smtClean="0"/>
              <a:t>:</a:t>
            </a:r>
            <a:endParaRPr lang="en-US" sz="2400" b="1" dirty="0" smtClean="0"/>
          </a:p>
          <a:p>
            <a:pPr algn="just">
              <a:buNone/>
            </a:pPr>
            <a:endParaRPr lang="sk-SK" b="1" dirty="0" smtClean="0"/>
          </a:p>
          <a:p>
            <a:pPr algn="just"/>
            <a:r>
              <a:rPr lang="en-US" b="1" u="sng" dirty="0" err="1" smtClean="0">
                <a:solidFill>
                  <a:schemeClr val="accent3"/>
                </a:solidFill>
              </a:rPr>
              <a:t>Dynamickosť</a:t>
            </a:r>
            <a:r>
              <a:rPr lang="en-US" b="1" dirty="0" smtClean="0"/>
              <a:t>, </a:t>
            </a:r>
            <a:r>
              <a:rPr lang="en-US" dirty="0" err="1" smtClean="0"/>
              <a:t>vnútorný</a:t>
            </a:r>
            <a:r>
              <a:rPr lang="en-US" dirty="0" smtClean="0"/>
              <a:t> </a:t>
            </a:r>
            <a:r>
              <a:rPr lang="en-US" dirty="0" err="1" smtClean="0"/>
              <a:t>pohyb</a:t>
            </a:r>
            <a:r>
              <a:rPr lang="en-US" dirty="0" smtClean="0"/>
              <a:t>, </a:t>
            </a:r>
            <a:r>
              <a:rPr lang="en-US" dirty="0" err="1" smtClean="0"/>
              <a:t>náboj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impulz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v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niečo</a:t>
            </a:r>
            <a:r>
              <a:rPr lang="en-US" dirty="0" smtClean="0"/>
              <a:t> „</a:t>
            </a:r>
            <a:r>
              <a:rPr lang="en-US" dirty="0" err="1" smtClean="0"/>
              <a:t>dialo</a:t>
            </a:r>
            <a:r>
              <a:rPr lang="en-US" dirty="0" smtClean="0"/>
              <a:t>“, </a:t>
            </a:r>
            <a:r>
              <a:rPr lang="en-US" dirty="0" err="1" smtClean="0"/>
              <a:t>alebo</a:t>
            </a:r>
            <a:r>
              <a:rPr lang="sk-SK" dirty="0" smtClean="0"/>
              <a:t> </a:t>
            </a:r>
            <a:r>
              <a:rPr lang="pl-PL" dirty="0" smtClean="0"/>
              <a:t>aby v ňom</a:t>
            </a:r>
            <a:r>
              <a:rPr lang="pl-PL" dirty="0" smtClean="0">
                <a:solidFill>
                  <a:schemeClr val="accent3"/>
                </a:solidFill>
              </a:rPr>
              <a:t> „išlo o niečo</a:t>
            </a:r>
            <a:r>
              <a:rPr lang="pl-PL" dirty="0" smtClean="0">
                <a:solidFill>
                  <a:srgbClr val="C00000"/>
                </a:solidFill>
              </a:rPr>
              <a:t>“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sk-SK" dirty="0" smtClean="0"/>
              <a:t> </a:t>
            </a:r>
            <a:r>
              <a:rPr lang="en-US" dirty="0" err="1" smtClean="0"/>
              <a:t>Dieťa</a:t>
            </a:r>
            <a:r>
              <a:rPr lang="en-US" dirty="0" smtClean="0"/>
              <a:t> </a:t>
            </a:r>
            <a:r>
              <a:rPr lang="en-US" dirty="0" err="1" smtClean="0"/>
              <a:t>prostredníctvom</a:t>
            </a:r>
            <a:r>
              <a:rPr lang="en-US" dirty="0" smtClean="0"/>
              <a:t> </a:t>
            </a:r>
            <a:r>
              <a:rPr lang="en-US" dirty="0" err="1" smtClean="0"/>
              <a:t>literárneho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u="sng" dirty="0" err="1" smtClean="0"/>
              <a:t>vypovedá</a:t>
            </a:r>
            <a:r>
              <a:rPr lang="en-US" u="sng" dirty="0" smtClean="0"/>
              <a:t> o </a:t>
            </a:r>
            <a:r>
              <a:rPr lang="en-US" u="sng" dirty="0" err="1" smtClean="0"/>
              <a:t>svojom</a:t>
            </a:r>
            <a:r>
              <a:rPr lang="sk-SK" u="sng" dirty="0" smtClean="0"/>
              <a:t> </a:t>
            </a:r>
            <a:r>
              <a:rPr lang="en-US" u="sng" dirty="0" err="1" smtClean="0"/>
              <a:t>vzťahu</a:t>
            </a:r>
            <a:r>
              <a:rPr lang="en-US" u="sng" dirty="0" smtClean="0"/>
              <a:t> k </a:t>
            </a:r>
            <a:r>
              <a:rPr lang="en-US" u="sng" dirty="0" err="1" smtClean="0"/>
              <a:t>svetu</a:t>
            </a:r>
            <a:r>
              <a:rPr lang="en-US" u="sng" dirty="0" smtClean="0"/>
              <a:t>, </a:t>
            </a:r>
            <a:r>
              <a:rPr lang="en-US" u="sng" dirty="0" err="1" smtClean="0"/>
              <a:t>tlmočí</a:t>
            </a:r>
            <a:r>
              <a:rPr lang="en-US" u="sng" dirty="0" smtClean="0"/>
              <a:t> </a:t>
            </a:r>
            <a:r>
              <a:rPr lang="en-US" u="sng" dirty="0" err="1" smtClean="0"/>
              <a:t>svoje</a:t>
            </a:r>
            <a:r>
              <a:rPr lang="en-US" u="sng" dirty="0" smtClean="0"/>
              <a:t> </a:t>
            </a:r>
            <a:r>
              <a:rPr lang="en-US" u="sng" dirty="0" err="1" smtClean="0"/>
              <a:t>zážitky</a:t>
            </a:r>
            <a:r>
              <a:rPr lang="en-US" u="sng" dirty="0" smtClean="0"/>
              <a:t> a </a:t>
            </a:r>
            <a:r>
              <a:rPr lang="en-US" u="sng" dirty="0" err="1" smtClean="0"/>
              <a:t>skúsenosti</a:t>
            </a:r>
            <a:r>
              <a:rPr lang="en-US" dirty="0" smtClean="0"/>
              <a:t>. </a:t>
            </a:r>
            <a:r>
              <a:rPr lang="en-US" sz="2600" b="1" dirty="0" err="1" smtClean="0">
                <a:solidFill>
                  <a:schemeClr val="accent3"/>
                </a:solidFill>
              </a:rPr>
              <a:t>Nemôžeme</a:t>
            </a:r>
            <a:r>
              <a:rPr lang="en-US" sz="2600" b="1" dirty="0" smtClean="0">
                <a:solidFill>
                  <a:schemeClr val="accent3"/>
                </a:solidFill>
              </a:rPr>
              <a:t> mu </a:t>
            </a:r>
            <a:r>
              <a:rPr lang="en-US" sz="2600" b="1" dirty="0" err="1" smtClean="0">
                <a:solidFill>
                  <a:schemeClr val="accent3"/>
                </a:solidFill>
              </a:rPr>
              <a:t>teda</a:t>
            </a:r>
            <a:r>
              <a:rPr lang="en-US" sz="2600" b="1" dirty="0" smtClean="0">
                <a:solidFill>
                  <a:schemeClr val="accent3"/>
                </a:solidFill>
              </a:rPr>
              <a:t> </a:t>
            </a:r>
            <a:r>
              <a:rPr lang="en-US" sz="2600" b="1" dirty="0" err="1" smtClean="0">
                <a:solidFill>
                  <a:schemeClr val="accent3"/>
                </a:solidFill>
              </a:rPr>
              <a:t>vnucovať</a:t>
            </a:r>
            <a:r>
              <a:rPr lang="en-US" sz="2600" b="1" dirty="0" smtClean="0">
                <a:solidFill>
                  <a:schemeClr val="accent3"/>
                </a:solidFill>
              </a:rPr>
              <a:t> </a:t>
            </a:r>
            <a:r>
              <a:rPr lang="en-US" sz="2600" b="1" dirty="0" err="1" smtClean="0">
                <a:solidFill>
                  <a:schemeClr val="accent3"/>
                </a:solidFill>
              </a:rPr>
              <a:t>náš</a:t>
            </a:r>
            <a:r>
              <a:rPr lang="en-US" sz="2600" b="1" dirty="0" smtClean="0">
                <a:solidFill>
                  <a:schemeClr val="accent3"/>
                </a:solidFill>
              </a:rPr>
              <a:t> </a:t>
            </a:r>
            <a:r>
              <a:rPr lang="en-US" sz="2600" b="1" dirty="0" err="1" smtClean="0">
                <a:solidFill>
                  <a:schemeClr val="accent3"/>
                </a:solidFill>
              </a:rPr>
              <a:t>výber</a:t>
            </a:r>
            <a:r>
              <a:rPr lang="en-US" sz="2600" b="1" dirty="0" smtClean="0">
                <a:solidFill>
                  <a:schemeClr val="accent3"/>
                </a:solidFill>
              </a:rPr>
              <a:t> </a:t>
            </a:r>
            <a:r>
              <a:rPr lang="en-US" sz="2600" b="1" dirty="0" err="1" smtClean="0">
                <a:solidFill>
                  <a:schemeClr val="accent3"/>
                </a:solidFill>
              </a:rPr>
              <a:t>textu</a:t>
            </a:r>
            <a:r>
              <a:rPr lang="sk-SK" sz="2600" b="1" dirty="0" smtClean="0">
                <a:solidFill>
                  <a:schemeClr val="accent3"/>
                </a:solidFill>
              </a:rPr>
              <a:t>.</a:t>
            </a:r>
            <a:endParaRPr lang="sk-SK" b="1" dirty="0" smtClean="0">
              <a:solidFill>
                <a:schemeClr val="accent3"/>
              </a:solidFill>
            </a:endParaRPr>
          </a:p>
          <a:p>
            <a:pPr algn="just"/>
            <a:endParaRPr lang="sk-SK" dirty="0" smtClean="0"/>
          </a:p>
          <a:p>
            <a:pPr algn="just"/>
            <a:r>
              <a:rPr lang="sk-SK" sz="3100" b="1" dirty="0" smtClean="0">
                <a:solidFill>
                  <a:schemeClr val="accent3"/>
                </a:solidFill>
              </a:rPr>
              <a:t>P</a:t>
            </a:r>
            <a:r>
              <a:rPr lang="en-US" sz="3100" b="1" dirty="0" err="1" smtClean="0">
                <a:solidFill>
                  <a:schemeClr val="accent3"/>
                </a:solidFill>
              </a:rPr>
              <a:t>odnecovať</a:t>
            </a:r>
            <a:r>
              <a:rPr lang="en-US" sz="3100" b="1" dirty="0" smtClean="0">
                <a:solidFill>
                  <a:schemeClr val="accent3"/>
                </a:solidFill>
              </a:rPr>
              <a:t> </a:t>
            </a:r>
            <a:r>
              <a:rPr lang="en-US" sz="3100" b="1" dirty="0" err="1" smtClean="0">
                <a:solidFill>
                  <a:schemeClr val="accent3"/>
                </a:solidFill>
              </a:rPr>
              <a:t>aktivitu</a:t>
            </a:r>
            <a:r>
              <a:rPr lang="en-US" sz="3100" b="1" dirty="0" smtClean="0">
                <a:solidFill>
                  <a:schemeClr val="accent3"/>
                </a:solidFill>
              </a:rPr>
              <a:t> </a:t>
            </a:r>
            <a:r>
              <a:rPr lang="en-US" sz="3100" b="1" dirty="0" err="1" smtClean="0">
                <a:solidFill>
                  <a:schemeClr val="accent3"/>
                </a:solidFill>
              </a:rPr>
              <a:t>žiaka</a:t>
            </a:r>
            <a:r>
              <a:rPr lang="en-US" sz="3100" b="1" dirty="0" smtClean="0">
                <a:solidFill>
                  <a:schemeClr val="accent3"/>
                </a:solidFill>
              </a:rPr>
              <a:t> </a:t>
            </a:r>
            <a:r>
              <a:rPr lang="en-US" sz="3100" b="1" dirty="0" err="1" smtClean="0">
                <a:solidFill>
                  <a:schemeClr val="accent3"/>
                </a:solidFill>
              </a:rPr>
              <a:t>pri</a:t>
            </a:r>
            <a:r>
              <a:rPr lang="en-US" sz="3100" b="1" dirty="0" smtClean="0">
                <a:solidFill>
                  <a:schemeClr val="accent3"/>
                </a:solidFill>
              </a:rPr>
              <a:t> </a:t>
            </a:r>
            <a:r>
              <a:rPr lang="en-US" sz="3100" b="1" dirty="0" err="1" smtClean="0">
                <a:solidFill>
                  <a:schemeClr val="accent3"/>
                </a:solidFill>
              </a:rPr>
              <a:t>výbere</a:t>
            </a:r>
            <a:r>
              <a:rPr lang="en-US" sz="3100" b="1" dirty="0" smtClean="0">
                <a:solidFill>
                  <a:schemeClr val="accent3"/>
                </a:solidFill>
              </a:rPr>
              <a:t> </a:t>
            </a:r>
            <a:r>
              <a:rPr lang="en-US" sz="3100" b="1" dirty="0" err="1" smtClean="0">
                <a:solidFill>
                  <a:schemeClr val="accent3"/>
                </a:solidFill>
              </a:rPr>
              <a:t>textu</a:t>
            </a:r>
            <a:r>
              <a:rPr lang="sk-SK" sz="4100" dirty="0" smtClean="0">
                <a:solidFill>
                  <a:schemeClr val="accent3"/>
                </a:solidFill>
              </a:rPr>
              <a:t>. </a:t>
            </a:r>
          </a:p>
          <a:p>
            <a:pPr algn="just">
              <a:buNone/>
            </a:pPr>
            <a:r>
              <a:rPr lang="sk-SK" sz="4100" dirty="0" smtClean="0">
                <a:solidFill>
                  <a:schemeClr val="accent3"/>
                </a:solidFill>
              </a:rPr>
              <a:t>   </a:t>
            </a:r>
            <a:r>
              <a:rPr lang="en-US" dirty="0" err="1" smtClean="0"/>
              <a:t>Žiak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literárny</a:t>
            </a:r>
            <a:r>
              <a:rPr lang="en-US" dirty="0" smtClean="0"/>
              <a:t> text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vybrať</a:t>
            </a:r>
            <a:r>
              <a:rPr lang="en-US" dirty="0" smtClean="0"/>
              <a:t> </a:t>
            </a:r>
            <a:r>
              <a:rPr lang="en-US" dirty="0" err="1" smtClean="0"/>
              <a:t>sám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mu </a:t>
            </a:r>
            <a:r>
              <a:rPr lang="en-US" dirty="0" err="1" smtClean="0"/>
              <a:t>môžeme</a:t>
            </a:r>
            <a:r>
              <a:rPr lang="en-US" dirty="0" smtClean="0"/>
              <a:t> </a:t>
            </a:r>
            <a:r>
              <a:rPr lang="en-US" dirty="0" err="1" smtClean="0"/>
              <a:t>odporučiť</a:t>
            </a:r>
            <a:r>
              <a:rPr lang="en-US" dirty="0" smtClean="0"/>
              <a:t> </a:t>
            </a:r>
            <a:r>
              <a:rPr lang="en-US" dirty="0" err="1" smtClean="0"/>
              <a:t>niekoľko</a:t>
            </a:r>
            <a:r>
              <a:rPr lang="en-US" dirty="0" smtClean="0"/>
              <a:t> </a:t>
            </a:r>
            <a:r>
              <a:rPr lang="en-US" dirty="0" err="1" smtClean="0"/>
              <a:t>titulov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samozrejme</a:t>
            </a:r>
            <a:r>
              <a:rPr lang="en-US" dirty="0" smtClean="0"/>
              <a:t>, </a:t>
            </a:r>
            <a:r>
              <a:rPr lang="en-US" dirty="0" err="1" smtClean="0"/>
              <a:t>musíme</a:t>
            </a:r>
            <a:r>
              <a:rPr lang="en-US" dirty="0" smtClean="0"/>
              <a:t> </a:t>
            </a:r>
            <a:r>
              <a:rPr lang="en-US" dirty="0" err="1" smtClean="0"/>
              <a:t>pritom</a:t>
            </a:r>
            <a:r>
              <a:rPr lang="sk-SK" dirty="0" smtClean="0"/>
              <a:t> </a:t>
            </a:r>
            <a:r>
              <a:rPr lang="en-US" dirty="0" err="1" smtClean="0"/>
              <a:t>prihliadať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mentalitu</a:t>
            </a:r>
            <a:r>
              <a:rPr lang="en-US" dirty="0" smtClean="0"/>
              <a:t>, </a:t>
            </a:r>
            <a:r>
              <a:rPr lang="en-US" dirty="0" err="1" smtClean="0"/>
              <a:t>schopnosti</a:t>
            </a:r>
            <a:r>
              <a:rPr lang="en-US" dirty="0" smtClean="0"/>
              <a:t>, temperament, </a:t>
            </a:r>
            <a:r>
              <a:rPr lang="en-US" dirty="0" err="1" smtClean="0"/>
              <a:t>záujem</a:t>
            </a:r>
            <a:r>
              <a:rPr lang="en-US" dirty="0" smtClean="0"/>
              <a:t> a pod.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58" y="-285776"/>
            <a:ext cx="7851648" cy="1828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Rytmus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7854696" cy="4429156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U </a:t>
            </a:r>
            <a:r>
              <a:rPr lang="en-US" dirty="0" err="1" smtClean="0"/>
              <a:t>detí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odporúča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rozvíjať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rytmus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pomocou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hudby</a:t>
            </a:r>
            <a:r>
              <a:rPr lang="sk-SK" b="1" dirty="0" smtClean="0">
                <a:solidFill>
                  <a:srgbClr val="FFC0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endParaRPr lang="sk-SK" b="1" dirty="0" smtClean="0">
              <a:solidFill>
                <a:srgbClr val="FFC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/>
              <a:t>Vhodným</a:t>
            </a:r>
            <a:r>
              <a:rPr lang="en-US" dirty="0" smtClean="0"/>
              <a:t> </a:t>
            </a:r>
            <a:r>
              <a:rPr lang="en-US" dirty="0" err="1" smtClean="0"/>
              <a:t>prostriedkom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vnímanie</a:t>
            </a:r>
            <a:r>
              <a:rPr lang="en-US" dirty="0" smtClean="0"/>
              <a:t> a </a:t>
            </a:r>
            <a:r>
              <a:rPr lang="en-US" dirty="0" err="1" smtClean="0"/>
              <a:t>rozvíjanie</a:t>
            </a:r>
            <a:r>
              <a:rPr lang="en-US" dirty="0" smtClean="0"/>
              <a:t> </a:t>
            </a:r>
            <a:r>
              <a:rPr lang="en-US" dirty="0" err="1" smtClean="0"/>
              <a:t>rytmického</a:t>
            </a:r>
            <a:r>
              <a:rPr lang="en-US" dirty="0" smtClean="0"/>
              <a:t> </a:t>
            </a:r>
            <a:r>
              <a:rPr lang="en-US" dirty="0" err="1" smtClean="0"/>
              <a:t>cítenia</a:t>
            </a:r>
            <a:r>
              <a:rPr lang="sk-SK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rôzne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krátke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útvary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ľudovej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slovesnosti</a:t>
            </a:r>
            <a:r>
              <a:rPr lang="en-US" b="1" dirty="0" smtClean="0">
                <a:solidFill>
                  <a:srgbClr val="FFC000"/>
                </a:solidFill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</a:rPr>
              <a:t>rečňovanky</a:t>
            </a:r>
            <a:r>
              <a:rPr lang="en-US" b="1" dirty="0" smtClean="0">
                <a:solidFill>
                  <a:srgbClr val="FFC000"/>
                </a:solidFill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</a:rPr>
              <a:t>vyčítanky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a</a:t>
            </a:r>
            <a:r>
              <a:rPr lang="sk-SK" dirty="0" smtClean="0"/>
              <a:t> </a:t>
            </a:r>
            <a:r>
              <a:rPr lang="en-US" dirty="0" smtClean="0"/>
              <a:t>p</a:t>
            </a:r>
            <a:r>
              <a:rPr lang="sk-SK" dirty="0" smtClean="0"/>
              <a:t>od. </a:t>
            </a:r>
          </a:p>
          <a:p>
            <a:pPr>
              <a:buBlip>
                <a:blip r:embed="rId2"/>
              </a:buBlip>
            </a:pP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b="1" dirty="0" smtClean="0">
                <a:solidFill>
                  <a:srgbClr val="FFC000"/>
                </a:solidFill>
              </a:rPr>
              <a:t>S</a:t>
            </a:r>
            <a:r>
              <a:rPr lang="en-US" b="1" dirty="0" err="1" smtClean="0">
                <a:solidFill>
                  <a:srgbClr val="FFC000"/>
                </a:solidFill>
              </a:rPr>
              <a:t>pájať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slovo</a:t>
            </a:r>
            <a:r>
              <a:rPr lang="en-US" b="1" dirty="0" smtClean="0">
                <a:solidFill>
                  <a:srgbClr val="FFC000"/>
                </a:solidFill>
              </a:rPr>
              <a:t> s </a:t>
            </a:r>
            <a:r>
              <a:rPr lang="en-US" b="1" dirty="0" err="1" smtClean="0">
                <a:solidFill>
                  <a:srgbClr val="FFC000"/>
                </a:solidFill>
              </a:rPr>
              <a:t>pohybom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spontánnym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štylizovaným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C000"/>
                </a:solidFill>
              </a:rPr>
              <a:t>s </a:t>
            </a:r>
            <a:r>
              <a:rPr lang="en-US" b="1" dirty="0" err="1" smtClean="0">
                <a:solidFill>
                  <a:srgbClr val="FFC000"/>
                </a:solidFill>
              </a:rPr>
              <a:t>tancom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individuálnym</a:t>
            </a:r>
            <a:r>
              <a:rPr lang="en-US" dirty="0" smtClean="0"/>
              <a:t>, </a:t>
            </a:r>
            <a:r>
              <a:rPr lang="en-US" dirty="0" err="1" smtClean="0"/>
              <a:t>párovým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skupinovým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-285776"/>
            <a:ext cx="7851648" cy="1828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Silová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modulácia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142984"/>
            <a:ext cx="7854696" cy="550072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4400" b="1" dirty="0" err="1" smtClean="0">
                <a:solidFill>
                  <a:srgbClr val="FFC000"/>
                </a:solidFill>
              </a:rPr>
              <a:t>Prízvuk</a:t>
            </a:r>
            <a:r>
              <a:rPr lang="sk-SK" sz="4400" b="1" dirty="0" smtClean="0">
                <a:solidFill>
                  <a:srgbClr val="FFC000"/>
                </a:solidFill>
              </a:rPr>
              <a:t> – </a:t>
            </a:r>
            <a:r>
              <a:rPr lang="en-US" sz="4400" dirty="0" smtClean="0"/>
              <a:t>V </a:t>
            </a:r>
            <a:r>
              <a:rPr lang="en-US" sz="4400" dirty="0" err="1" smtClean="0"/>
              <a:t>spisovnej</a:t>
            </a:r>
            <a:r>
              <a:rPr lang="en-US" sz="4400" dirty="0" smtClean="0"/>
              <a:t> </a:t>
            </a:r>
            <a:r>
              <a:rPr lang="en-US" sz="4400" dirty="0" err="1" smtClean="0"/>
              <a:t>slovenčine</a:t>
            </a:r>
            <a:r>
              <a:rPr lang="en-US" sz="4400" dirty="0" smtClean="0"/>
              <a:t> je</a:t>
            </a:r>
            <a:r>
              <a:rPr lang="sk-SK" sz="4400" dirty="0" smtClean="0"/>
              <a:t> </a:t>
            </a:r>
            <a:r>
              <a:rPr lang="en-US" sz="4400" dirty="0" err="1" smtClean="0"/>
              <a:t>prízvuk</a:t>
            </a:r>
            <a:r>
              <a:rPr lang="sk-SK" sz="4400" dirty="0" smtClean="0"/>
              <a:t> </a:t>
            </a:r>
            <a:r>
              <a:rPr lang="en-US" sz="4400" dirty="0" err="1" smtClean="0"/>
              <a:t>viazaný</a:t>
            </a:r>
            <a:r>
              <a:rPr lang="en-US" sz="4400" dirty="0" smtClean="0"/>
              <a:t> </a:t>
            </a:r>
            <a:r>
              <a:rPr lang="en-US" sz="4400" dirty="0" err="1" smtClean="0"/>
              <a:t>na</a:t>
            </a:r>
            <a:r>
              <a:rPr lang="sk-SK" sz="4400" dirty="0" smtClean="0"/>
              <a:t> </a:t>
            </a:r>
            <a:r>
              <a:rPr lang="en-US" sz="4400" dirty="0" err="1" smtClean="0"/>
              <a:t>prvú</a:t>
            </a:r>
            <a:r>
              <a:rPr lang="en-US" sz="4400" dirty="0" smtClean="0"/>
              <a:t> </a:t>
            </a:r>
            <a:r>
              <a:rPr lang="en-US" sz="4400" dirty="0" err="1" smtClean="0"/>
              <a:t>slabiku</a:t>
            </a:r>
            <a:r>
              <a:rPr lang="en-US" sz="4400" dirty="0" smtClean="0"/>
              <a:t> </a:t>
            </a:r>
            <a:r>
              <a:rPr lang="en-US" sz="4400" dirty="0" err="1" smtClean="0"/>
              <a:t>slova</a:t>
            </a:r>
            <a:r>
              <a:rPr lang="en-US" sz="4400" dirty="0" smtClean="0"/>
              <a:t> a je</a:t>
            </a:r>
            <a:r>
              <a:rPr lang="sk-SK" sz="4400" dirty="0" smtClean="0"/>
              <a:t> s</a:t>
            </a:r>
            <a:r>
              <a:rPr lang="en-US" sz="4400" dirty="0" err="1" smtClean="0"/>
              <a:t>tály</a:t>
            </a:r>
            <a:r>
              <a:rPr lang="sk-SK" sz="4400" dirty="0" smtClean="0"/>
              <a:t>. </a:t>
            </a:r>
            <a:r>
              <a:rPr lang="sk-SK" sz="3600" i="1" dirty="0" smtClean="0"/>
              <a:t>Hry s posúvanim prízvuku, môžeme meniť význam viet: </a:t>
            </a:r>
          </a:p>
          <a:p>
            <a:pPr algn="ctr"/>
            <a:r>
              <a:rPr lang="sk-SK" sz="4400" b="1" i="1" dirty="0" smtClean="0">
                <a:solidFill>
                  <a:srgbClr val="7030A0"/>
                </a:solidFill>
              </a:rPr>
              <a:t>Prišiel </a:t>
            </a:r>
            <a:r>
              <a:rPr lang="sk-SK" sz="4400" b="1" i="1" u="sng" dirty="0" smtClean="0">
                <a:solidFill>
                  <a:srgbClr val="7030A0"/>
                </a:solidFill>
              </a:rPr>
              <a:t>pred</a:t>
            </a:r>
            <a:r>
              <a:rPr lang="sk-SK" sz="4400" b="1" i="1" dirty="0" smtClean="0">
                <a:solidFill>
                  <a:srgbClr val="7030A0"/>
                </a:solidFill>
              </a:rPr>
              <a:t> nami. </a:t>
            </a:r>
            <a:r>
              <a:rPr lang="sk-SK" sz="4400" i="1" dirty="0" smtClean="0">
                <a:solidFill>
                  <a:srgbClr val="7030A0"/>
                </a:solidFill>
              </a:rPr>
              <a:t>– </a:t>
            </a:r>
            <a:r>
              <a:rPr lang="sk-SK" sz="4400" dirty="0" smtClean="0">
                <a:solidFill>
                  <a:srgbClr val="7030A0"/>
                </a:solidFill>
              </a:rPr>
              <a:t>zdôrazňujeme  časový úsek</a:t>
            </a:r>
          </a:p>
          <a:p>
            <a:pPr algn="ctr"/>
            <a:r>
              <a:rPr lang="sk-SK" sz="4400" b="1" i="1" dirty="0" smtClean="0">
                <a:solidFill>
                  <a:srgbClr val="7030A0"/>
                </a:solidFill>
              </a:rPr>
              <a:t>Prišiel pred </a:t>
            </a:r>
            <a:r>
              <a:rPr lang="sk-SK" sz="4400" b="1" i="1" u="sng" dirty="0" smtClean="0">
                <a:solidFill>
                  <a:srgbClr val="7030A0"/>
                </a:solidFill>
              </a:rPr>
              <a:t>nami</a:t>
            </a:r>
            <a:r>
              <a:rPr lang="sk-SK" sz="4400" b="1" i="1" dirty="0" smtClean="0">
                <a:solidFill>
                  <a:srgbClr val="7030A0"/>
                </a:solidFill>
              </a:rPr>
              <a:t>. </a:t>
            </a:r>
            <a:r>
              <a:rPr lang="sk-SK" sz="4400" i="1" dirty="0" smtClean="0">
                <a:solidFill>
                  <a:srgbClr val="7030A0"/>
                </a:solidFill>
              </a:rPr>
              <a:t>– </a:t>
            </a:r>
            <a:r>
              <a:rPr lang="sk-SK" sz="4400" dirty="0" smtClean="0">
                <a:solidFill>
                  <a:srgbClr val="7030A0"/>
                </a:solidFill>
              </a:rPr>
              <a:t>zdôrazňujeme  osoby</a:t>
            </a:r>
          </a:p>
          <a:p>
            <a:pPr algn="just"/>
            <a:endParaRPr lang="sk-SK" sz="4400" i="1" dirty="0" smtClean="0"/>
          </a:p>
          <a:p>
            <a:pPr algn="just"/>
            <a:r>
              <a:rPr lang="en-US" sz="4400" b="1" dirty="0" err="1" smtClean="0">
                <a:solidFill>
                  <a:srgbClr val="FFC000"/>
                </a:solidFill>
              </a:rPr>
              <a:t>Dôraz</a:t>
            </a:r>
            <a:r>
              <a:rPr lang="sk-SK" sz="4400" b="1" dirty="0" smtClean="0">
                <a:solidFill>
                  <a:srgbClr val="FFC000"/>
                </a:solidFill>
              </a:rPr>
              <a:t> – </a:t>
            </a:r>
            <a:r>
              <a:rPr lang="en-US" sz="4400" dirty="0" err="1" smtClean="0"/>
              <a:t>Dôrazom</a:t>
            </a:r>
            <a:r>
              <a:rPr lang="en-US" sz="4400" dirty="0" smtClean="0"/>
              <a:t> </a:t>
            </a:r>
            <a:r>
              <a:rPr lang="en-US" sz="4400" dirty="0" err="1" smtClean="0"/>
              <a:t>vyzdvihujeme</a:t>
            </a:r>
            <a:r>
              <a:rPr lang="sk-SK" sz="4400" dirty="0" smtClean="0"/>
              <a:t> </a:t>
            </a:r>
            <a:r>
              <a:rPr lang="en-US" sz="4400" dirty="0" err="1" smtClean="0"/>
              <a:t>najdôležitejšie</a:t>
            </a:r>
            <a:r>
              <a:rPr lang="sk-SK" sz="4400" dirty="0" smtClean="0"/>
              <a:t> </a:t>
            </a:r>
            <a:r>
              <a:rPr lang="en-US" sz="4400" dirty="0" err="1" smtClean="0"/>
              <a:t>slovo</a:t>
            </a:r>
            <a:r>
              <a:rPr lang="en-US" sz="4400" dirty="0" smtClean="0"/>
              <a:t> </a:t>
            </a:r>
            <a:r>
              <a:rPr lang="en-US" sz="4400" dirty="0" err="1" smtClean="0"/>
              <a:t>vo</a:t>
            </a:r>
            <a:r>
              <a:rPr lang="en-US" sz="4400" dirty="0" smtClean="0"/>
              <a:t> </a:t>
            </a:r>
            <a:r>
              <a:rPr lang="en-US" sz="4400" dirty="0" err="1" smtClean="0"/>
              <a:t>vete</a:t>
            </a:r>
            <a:r>
              <a:rPr lang="en-US" sz="4400" dirty="0" smtClean="0"/>
              <a:t>.</a:t>
            </a:r>
            <a:r>
              <a:rPr lang="sk-SK" sz="4400" dirty="0" smtClean="0"/>
              <a:t> </a:t>
            </a:r>
            <a:r>
              <a:rPr lang="sk-SK" sz="3600" i="1" dirty="0" smtClean="0"/>
              <a:t>Obmieňať dôraz vo vete a sledovať zmeny:</a:t>
            </a:r>
          </a:p>
          <a:p>
            <a:pPr algn="ctr"/>
            <a:r>
              <a:rPr lang="sk-SK" sz="4400" i="1" dirty="0" smtClean="0">
                <a:solidFill>
                  <a:srgbClr val="7030A0"/>
                </a:solidFill>
              </a:rPr>
              <a:t>Mama varí dobrú </a:t>
            </a:r>
            <a:r>
              <a:rPr lang="sk-SK" sz="4400" b="1" i="1" dirty="0" smtClean="0">
                <a:solidFill>
                  <a:srgbClr val="7030A0"/>
                </a:solidFill>
              </a:rPr>
              <a:t>večeru</a:t>
            </a:r>
            <a:r>
              <a:rPr lang="sk-SK" sz="4400" i="1" dirty="0" smtClean="0">
                <a:solidFill>
                  <a:srgbClr val="7030A0"/>
                </a:solidFill>
              </a:rPr>
              <a:t>. </a:t>
            </a:r>
            <a:r>
              <a:rPr lang="sk-SK" sz="4400" dirty="0" smtClean="0">
                <a:solidFill>
                  <a:srgbClr val="7030A0"/>
                </a:solidFill>
              </a:rPr>
              <a:t>– nie obed</a:t>
            </a:r>
          </a:p>
          <a:p>
            <a:pPr algn="ctr"/>
            <a:r>
              <a:rPr lang="sk-SK" sz="4400" i="1" dirty="0" smtClean="0">
                <a:solidFill>
                  <a:srgbClr val="7030A0"/>
                </a:solidFill>
              </a:rPr>
              <a:t>Mama varí </a:t>
            </a:r>
            <a:r>
              <a:rPr lang="sk-SK" sz="4400" b="1" i="1" dirty="0" smtClean="0">
                <a:solidFill>
                  <a:srgbClr val="7030A0"/>
                </a:solidFill>
              </a:rPr>
              <a:t>dobrú</a:t>
            </a:r>
            <a:r>
              <a:rPr lang="sk-SK" sz="4400" i="1" dirty="0" smtClean="0">
                <a:solidFill>
                  <a:srgbClr val="7030A0"/>
                </a:solidFill>
              </a:rPr>
              <a:t> večeru. </a:t>
            </a:r>
            <a:r>
              <a:rPr lang="sk-SK" sz="4400" dirty="0" smtClean="0">
                <a:solidFill>
                  <a:srgbClr val="7030A0"/>
                </a:solidFill>
              </a:rPr>
              <a:t>– nie zlú</a:t>
            </a:r>
          </a:p>
          <a:p>
            <a:pPr algn="ctr"/>
            <a:r>
              <a:rPr lang="sk-SK" sz="4400" i="1" dirty="0" smtClean="0">
                <a:solidFill>
                  <a:srgbClr val="7030A0"/>
                </a:solidFill>
              </a:rPr>
              <a:t>Mama </a:t>
            </a:r>
            <a:r>
              <a:rPr lang="sk-SK" sz="4400" b="1" i="1" dirty="0" smtClean="0">
                <a:solidFill>
                  <a:srgbClr val="7030A0"/>
                </a:solidFill>
              </a:rPr>
              <a:t>varí</a:t>
            </a:r>
            <a:r>
              <a:rPr lang="sk-SK" sz="4400" i="1" dirty="0" smtClean="0">
                <a:solidFill>
                  <a:srgbClr val="7030A0"/>
                </a:solidFill>
              </a:rPr>
              <a:t> dobrú večeru. </a:t>
            </a:r>
            <a:r>
              <a:rPr lang="sk-SK" sz="4400" dirty="0" smtClean="0">
                <a:solidFill>
                  <a:srgbClr val="7030A0"/>
                </a:solidFill>
              </a:rPr>
              <a:t>– nerobí niečo iné</a:t>
            </a:r>
          </a:p>
          <a:p>
            <a:pPr algn="ctr"/>
            <a:r>
              <a:rPr lang="sk-SK" sz="4400" b="1" i="1" dirty="0" smtClean="0">
                <a:solidFill>
                  <a:srgbClr val="7030A0"/>
                </a:solidFill>
              </a:rPr>
              <a:t>Mama</a:t>
            </a:r>
            <a:r>
              <a:rPr lang="sk-SK" sz="4400" i="1" dirty="0" smtClean="0">
                <a:solidFill>
                  <a:srgbClr val="7030A0"/>
                </a:solidFill>
              </a:rPr>
              <a:t> varí dobrú večeru. </a:t>
            </a:r>
            <a:r>
              <a:rPr lang="sk-SK" sz="4400" dirty="0" smtClean="0">
                <a:solidFill>
                  <a:srgbClr val="7030A0"/>
                </a:solidFill>
              </a:rPr>
              <a:t>– nie otec</a:t>
            </a:r>
          </a:p>
          <a:p>
            <a:pPr algn="ctr"/>
            <a:endParaRPr lang="sk-SK" sz="3600" i="1" dirty="0" smtClean="0"/>
          </a:p>
          <a:p>
            <a:pPr algn="just"/>
            <a:r>
              <a:rPr lang="sk-SK" sz="4400" b="1" i="1" dirty="0" smtClean="0">
                <a:solidFill>
                  <a:srgbClr val="00B050"/>
                </a:solidFill>
              </a:rPr>
              <a:t>Nesprávne je dôraz umiestňovať na konci vety!</a:t>
            </a:r>
          </a:p>
          <a:p>
            <a:pPr algn="just"/>
            <a:r>
              <a:rPr lang="sk-SK" sz="4400" b="1" i="1" dirty="0" smtClean="0">
                <a:solidFill>
                  <a:srgbClr val="00B050"/>
                </a:solidFill>
              </a:rPr>
              <a:t>Neuplatňovať viacero dôrazov v ramci jednej vety.</a:t>
            </a:r>
          </a:p>
          <a:p>
            <a:pPr algn="just"/>
            <a:r>
              <a:rPr lang="sk-SK" sz="4400" b="1" i="1" dirty="0" smtClean="0">
                <a:solidFill>
                  <a:srgbClr val="00B050"/>
                </a:solidFill>
              </a:rPr>
              <a:t>Musí  byť funkčný!</a:t>
            </a:r>
          </a:p>
          <a:p>
            <a:pPr algn="just"/>
            <a:endParaRPr lang="sk-SK" sz="4400" i="1" dirty="0" smtClean="0"/>
          </a:p>
          <a:p>
            <a:pPr algn="just"/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2976" y="1857364"/>
            <a:ext cx="72152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C000"/>
                </a:solidFill>
              </a:rPr>
              <a:t>Emfáza</a:t>
            </a:r>
            <a:r>
              <a:rPr lang="sk-SK" sz="2400" b="1" dirty="0" smtClean="0"/>
              <a:t> – </a:t>
            </a:r>
            <a:r>
              <a:rPr lang="en-US" sz="2400" dirty="0" err="1" smtClean="0"/>
              <a:t>citov</a:t>
            </a:r>
            <a:r>
              <a:rPr lang="sk-SK" sz="2400" dirty="0" smtClean="0"/>
              <a:t>o podfarbený </a:t>
            </a:r>
            <a:r>
              <a:rPr lang="en-US" sz="2400" dirty="0" err="1" smtClean="0"/>
              <a:t>dôraz</a:t>
            </a:r>
            <a:r>
              <a:rPr lang="en-US" sz="2400" dirty="0" smtClean="0"/>
              <a:t>, </a:t>
            </a:r>
            <a:r>
              <a:rPr lang="sk-SK" sz="2400" dirty="0" smtClean="0"/>
              <a:t>je výrazne </a:t>
            </a:r>
            <a:r>
              <a:rPr lang="en-US" sz="2400" dirty="0" err="1" smtClean="0"/>
              <a:t>expresívnou</a:t>
            </a:r>
            <a:r>
              <a:rPr lang="sk-SK" sz="2400" dirty="0" smtClean="0"/>
              <a:t> zložkou prejavu,  je oveľa nápadnejšia než dôraz.</a:t>
            </a:r>
          </a:p>
          <a:p>
            <a:pPr algn="just"/>
            <a:endParaRPr lang="sk-SK" sz="2400" dirty="0" smtClean="0"/>
          </a:p>
          <a:p>
            <a:pPr algn="just"/>
            <a:endParaRPr lang="sk-SK" sz="2400" dirty="0" smtClean="0"/>
          </a:p>
          <a:p>
            <a:pPr algn="just"/>
            <a:r>
              <a:rPr lang="sk-SK" sz="2800" b="1" dirty="0" smtClean="0">
                <a:solidFill>
                  <a:srgbClr val="7030A0"/>
                </a:solidFill>
              </a:rPr>
              <a:t>...to je náááádhe-ra!</a:t>
            </a: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</a:rPr>
              <a:t>...výýý-bor-ne!</a:t>
            </a:r>
          </a:p>
          <a:p>
            <a:pPr algn="just"/>
            <a:endParaRPr lang="sk-SK" sz="2400" dirty="0" smtClean="0"/>
          </a:p>
          <a:p>
            <a:pPr algn="just"/>
            <a:endParaRPr lang="sk-SK" sz="2400" dirty="0" smtClean="0"/>
          </a:p>
          <a:p>
            <a:pPr algn="just"/>
            <a:r>
              <a:rPr lang="sk-SK" sz="3200" i="1" dirty="0" smtClean="0">
                <a:solidFill>
                  <a:srgbClr val="00B050"/>
                </a:solidFill>
              </a:rPr>
              <a:t>Často prichádza až k deformácii slova.</a:t>
            </a:r>
            <a:endParaRPr lang="sk-SK" sz="2400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Hlasová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intenzita</a:t>
            </a:r>
            <a:r>
              <a:rPr lang="sk-SK" sz="4800" dirty="0" smtClean="0">
                <a:solidFill>
                  <a:srgbClr val="C00000"/>
                </a:solidFill>
              </a:rPr>
              <a:t> a </a:t>
            </a:r>
            <a:br>
              <a:rPr lang="sk-SK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dynamika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prejavu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2714620"/>
            <a:ext cx="7854696" cy="33437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 err="1" smtClean="0"/>
              <a:t>Hlasová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intenzita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dynamika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prejavu</a:t>
            </a:r>
            <a:r>
              <a:rPr lang="en-US" sz="2800" b="1" dirty="0" smtClean="0"/>
              <a:t> je </a:t>
            </a:r>
            <a:r>
              <a:rPr lang="en-US" sz="2800" b="1" dirty="0" err="1" smtClean="0"/>
              <a:t>sila</a:t>
            </a:r>
            <a:r>
              <a:rPr lang="en-US" sz="2800" b="1" dirty="0" smtClean="0"/>
              <a:t>, s </a:t>
            </a:r>
            <a:r>
              <a:rPr lang="en-US" sz="2800" b="1" dirty="0" err="1" smtClean="0"/>
              <a:t>akou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prejav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prednáša</a:t>
            </a:r>
            <a:r>
              <a:rPr lang="en-US" sz="2800" b="1" dirty="0" smtClean="0"/>
              <a:t>. </a:t>
            </a:r>
          </a:p>
          <a:p>
            <a:pPr algn="just"/>
            <a:endParaRPr lang="sk-SK" sz="2800" b="1" dirty="0" smtClean="0"/>
          </a:p>
          <a:p>
            <a:pPr algn="just"/>
            <a:r>
              <a:rPr lang="en-US" sz="2800" b="1" dirty="0" err="1" smtClean="0"/>
              <a:t>Silu</a:t>
            </a:r>
            <a:r>
              <a:rPr lang="sk-SK" sz="2800" b="1" dirty="0" smtClean="0"/>
              <a:t> </a:t>
            </a:r>
            <a:r>
              <a:rPr lang="en-US" sz="2800" dirty="0" err="1" smtClean="0"/>
              <a:t>hlasu</a:t>
            </a:r>
            <a:r>
              <a:rPr lang="en-US" sz="2800" dirty="0" smtClean="0"/>
              <a:t> </a:t>
            </a:r>
            <a:r>
              <a:rPr lang="en-US" sz="2800" dirty="0" err="1" smtClean="0"/>
              <a:t>prispôsobujeme</a:t>
            </a:r>
            <a:r>
              <a:rPr lang="en-US" sz="2800" dirty="0" smtClean="0"/>
              <a:t> </a:t>
            </a:r>
            <a:r>
              <a:rPr lang="en-US" sz="2800" dirty="0" err="1" smtClean="0"/>
              <a:t>jednak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vonkajším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podmienkam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  <a:r>
              <a:rPr lang="sk-SK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jednak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obsahu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cieľu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prejavu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sk-SK" sz="2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err="1" smtClean="0"/>
              <a:t>Výpoveď</a:t>
            </a:r>
            <a:r>
              <a:rPr lang="en-US" sz="2800" dirty="0" smtClean="0"/>
              <a:t> </a:t>
            </a:r>
            <a:r>
              <a:rPr lang="en-US" sz="2800" dirty="0" err="1" smtClean="0"/>
              <a:t>možno</a:t>
            </a:r>
            <a:r>
              <a:rPr lang="en-US" sz="2800" dirty="0" smtClean="0"/>
              <a:t> </a:t>
            </a:r>
            <a:r>
              <a:rPr lang="en-US" sz="2800" dirty="0" err="1" smtClean="0"/>
              <a:t>dynamicky</a:t>
            </a:r>
            <a:r>
              <a:rPr lang="en-US" sz="2800" dirty="0" smtClean="0"/>
              <a:t> </a:t>
            </a:r>
            <a:r>
              <a:rPr lang="en-US" sz="2800" dirty="0" err="1" smtClean="0"/>
              <a:t>modelovať</a:t>
            </a:r>
            <a:r>
              <a:rPr lang="en-US" sz="2800" dirty="0" smtClean="0"/>
              <a:t> </a:t>
            </a:r>
            <a:r>
              <a:rPr lang="en-US" sz="2800" dirty="0" err="1" smtClean="0"/>
              <a:t>podľa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kontextu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obsahu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citového</a:t>
            </a:r>
            <a:r>
              <a:rPr lang="sk-SK" sz="2800" b="1" dirty="0" smtClean="0"/>
              <a:t> </a:t>
            </a:r>
            <a:r>
              <a:rPr lang="en-US" sz="2800" b="1" dirty="0" err="1" smtClean="0"/>
              <a:t>rozpoloženia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zámeru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Cvičenie na intenzitu:</a:t>
            </a:r>
          </a:p>
          <a:p>
            <a:pPr>
              <a:buNone/>
            </a:pPr>
            <a:r>
              <a:rPr lang="sk-SK" dirty="0" smtClean="0"/>
              <a:t>   Zoradiť sa do kruhu, potom postupne každý vysloví zvuk s rôznou intenzitou od najtichšieho po najhlasnejší a naopak.</a:t>
            </a:r>
          </a:p>
          <a:p>
            <a:pPr>
              <a:buNone/>
            </a:pPr>
            <a:r>
              <a:rPr lang="sk-SK" i="1" dirty="0" smtClean="0"/>
              <a:t>  “spôsob mexickej vlny“</a:t>
            </a:r>
          </a:p>
          <a:p>
            <a:pPr>
              <a:buNone/>
            </a:pPr>
            <a:r>
              <a:rPr lang="sk-SK" i="1" dirty="0" smtClean="0">
                <a:solidFill>
                  <a:srgbClr val="00B050"/>
                </a:solidFill>
              </a:rPr>
              <a:t>Obmena:</a:t>
            </a:r>
          </a:p>
          <a:p>
            <a:pPr>
              <a:buNone/>
            </a:pPr>
            <a:r>
              <a:rPr lang="sk-SK" dirty="0" smtClean="0"/>
              <a:t>* v kruhu samohláska A</a:t>
            </a:r>
          </a:p>
          <a:p>
            <a:pPr>
              <a:buNone/>
            </a:pPr>
            <a:r>
              <a:rPr lang="sk-SK" dirty="0" smtClean="0"/>
              <a:t>* štart a pristávanie lietadla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472" y="-214338"/>
            <a:ext cx="7851648" cy="1828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Tónová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modulácia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142984"/>
            <a:ext cx="7854696" cy="57150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Melódia</a:t>
            </a:r>
            <a:r>
              <a:rPr lang="sk-SK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l-PL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„</a:t>
            </a:r>
            <a:r>
              <a:rPr lang="pl-PL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odoni MT" pitchFamily="18" charset="0"/>
              </a:rPr>
              <a:t>Melódia </a:t>
            </a:r>
            <a:r>
              <a:rPr lang="pl-PL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odoni MT" pitchFamily="18" charset="0"/>
              </a:rPr>
              <a:t>je vlastne dušou prednesu“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Bodoni MT" pitchFamily="18" charset="0"/>
            </a:endParaRPr>
          </a:p>
          <a:p>
            <a:pPr algn="ctr"/>
            <a:r>
              <a:rPr lang="pl-PL" b="1" i="1" dirty="0" smtClean="0">
                <a:solidFill>
                  <a:srgbClr val="00B050"/>
                </a:solidFill>
              </a:rPr>
              <a:t>Interpunkčné znamienka pre recitátora sú nepodstatné, ide o precítenie textu.</a:t>
            </a:r>
          </a:p>
          <a:p>
            <a:endParaRPr lang="pl-PL" i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V </a:t>
            </a:r>
            <a:r>
              <a:rPr lang="en-US" dirty="0" err="1" smtClean="0"/>
              <a:t>spisovnej</a:t>
            </a:r>
            <a:r>
              <a:rPr lang="en-US" dirty="0" smtClean="0"/>
              <a:t> </a:t>
            </a:r>
            <a:r>
              <a:rPr lang="en-US" dirty="0" err="1" smtClean="0"/>
              <a:t>slovenčine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rozlišujú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tri </a:t>
            </a:r>
            <a:r>
              <a:rPr lang="en-US" dirty="0" err="1" smtClean="0">
                <a:solidFill>
                  <a:srgbClr val="7030A0"/>
                </a:solidFill>
              </a:rPr>
              <a:t>základné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typy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melódie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-</a:t>
            </a:r>
            <a:r>
              <a:rPr lang="sk-SK" b="1" dirty="0" smtClean="0">
                <a:solidFill>
                  <a:srgbClr val="00B050"/>
                </a:solidFill>
              </a:rPr>
              <a:t> klesavá: </a:t>
            </a:r>
            <a:r>
              <a:rPr lang="sk-SK" dirty="0" smtClean="0"/>
              <a:t>v oznamovacej, rozkazovacej, želacej vete, opytovacej  doplňovacej vete: </a:t>
            </a:r>
            <a:r>
              <a:rPr lang="sk-SK" i="1" dirty="0" smtClean="0">
                <a:solidFill>
                  <a:srgbClr val="7030A0"/>
                </a:solidFill>
              </a:rPr>
              <a:t>Kedy sa to stalo?</a:t>
            </a:r>
            <a:endParaRPr lang="en-US" i="1" dirty="0" smtClean="0">
              <a:solidFill>
                <a:srgbClr val="7030A0"/>
              </a:solidFill>
            </a:endParaRPr>
          </a:p>
          <a:p>
            <a:r>
              <a:rPr lang="sk-SK" b="1" dirty="0" smtClean="0">
                <a:solidFill>
                  <a:schemeClr val="tx1"/>
                </a:solidFill>
              </a:rPr>
              <a:t>- </a:t>
            </a:r>
            <a:r>
              <a:rPr lang="sk-SK" b="1" dirty="0" smtClean="0">
                <a:solidFill>
                  <a:srgbClr val="00B050"/>
                </a:solidFill>
              </a:rPr>
              <a:t>stúpavá</a:t>
            </a:r>
            <a:r>
              <a:rPr lang="sk-SK" dirty="0" smtClean="0">
                <a:solidFill>
                  <a:srgbClr val="00B050"/>
                </a:solidFill>
              </a:rPr>
              <a:t>: </a:t>
            </a:r>
            <a:r>
              <a:rPr lang="sk-SK" dirty="0" smtClean="0"/>
              <a:t>v opytovacej zisťovacej vete: </a:t>
            </a:r>
            <a:r>
              <a:rPr lang="sk-SK" i="1" dirty="0" smtClean="0">
                <a:solidFill>
                  <a:srgbClr val="7030A0"/>
                </a:solidFill>
              </a:rPr>
              <a:t>Prišiel otec?</a:t>
            </a:r>
            <a:endParaRPr lang="en-US" i="1" dirty="0" smtClean="0">
              <a:solidFill>
                <a:srgbClr val="7030A0"/>
              </a:solidFill>
            </a:endParaRPr>
          </a:p>
          <a:p>
            <a:r>
              <a:rPr lang="sk-SK" b="1" dirty="0" smtClean="0">
                <a:solidFill>
                  <a:schemeClr val="tx1"/>
                </a:solidFill>
              </a:rPr>
              <a:t>-</a:t>
            </a:r>
            <a:r>
              <a:rPr lang="sk-SK" b="1" dirty="0" smtClean="0">
                <a:solidFill>
                  <a:srgbClr val="00B050"/>
                </a:solidFill>
              </a:rPr>
              <a:t> stúpavo-klesavá</a:t>
            </a:r>
            <a:r>
              <a:rPr lang="sk-SK" dirty="0" smtClean="0"/>
              <a:t>: nastáva v súvetí alebo vo vete s viacerými vetnými úsekmi:</a:t>
            </a:r>
            <a:r>
              <a:rPr lang="pl-PL" dirty="0" smtClean="0"/>
              <a:t> </a:t>
            </a:r>
            <a:r>
              <a:rPr lang="pl-PL" i="1" dirty="0" smtClean="0">
                <a:solidFill>
                  <a:srgbClr val="7030A0"/>
                </a:solidFill>
              </a:rPr>
              <a:t>Povedz mi jasne, | či prídeš. ║</a:t>
            </a:r>
          </a:p>
          <a:p>
            <a:pPr algn="just"/>
            <a:endParaRPr lang="pl-PL" i="1" dirty="0" smtClean="0">
              <a:solidFill>
                <a:srgbClr val="7030A0"/>
              </a:solidFill>
            </a:endParaRPr>
          </a:p>
          <a:p>
            <a:pPr algn="just"/>
            <a:r>
              <a:rPr lang="pl-PL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Naznačovanie pokračovania – vyjadríme miernym zdvihnutím hlasu, za ktorým nasleduje pauza.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Cviečenia na výraz „tapatepe“</a:t>
            </a:r>
          </a:p>
          <a:p>
            <a:pPr>
              <a:buNone/>
            </a:pPr>
            <a:r>
              <a:rPr lang="sk-SK" dirty="0" smtClean="0"/>
              <a:t> vždy s iným výrazom, vedieť precítiť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00B050"/>
                </a:solidFill>
              </a:rPr>
              <a:t>VYJADRI: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*radosť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        *obdiv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              *smútok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                   *klebetenie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                          *dôležitosť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                                   *namyslenosť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                                                 *hnev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Optické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výrazové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prostriedky</a:t>
            </a:r>
            <a:r>
              <a:rPr lang="sk-SK" sz="4800" dirty="0" smtClean="0">
                <a:solidFill>
                  <a:srgbClr val="C00000"/>
                </a:solidFill>
              </a:rPr>
              <a:t>: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9304" y="2500306"/>
            <a:ext cx="7640414" cy="362946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sk-SK" sz="3200" b="1" dirty="0" smtClean="0">
                <a:solidFill>
                  <a:schemeClr val="accent1"/>
                </a:solidFill>
              </a:rPr>
              <a:t>o</a:t>
            </a:r>
            <a:r>
              <a:rPr lang="en-US" sz="3200" b="1" dirty="0" err="1" smtClean="0">
                <a:solidFill>
                  <a:schemeClr val="accent1"/>
                </a:solidFill>
              </a:rPr>
              <a:t>blečenie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recitátora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má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odrážať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samotnú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osobnosť</a:t>
            </a:r>
            <a:r>
              <a:rPr lang="sk-SK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recitátora</a:t>
            </a:r>
            <a:r>
              <a:rPr lang="sk-SK" sz="3200" b="1" dirty="0" smtClean="0">
                <a:solidFill>
                  <a:schemeClr val="accent1"/>
                </a:solidFill>
              </a:rPr>
              <a:t> </a:t>
            </a:r>
            <a:r>
              <a:rPr lang="sk-SK" sz="2400" b="1" i="1" dirty="0" smtClean="0">
                <a:solidFill>
                  <a:schemeClr val="accent1"/>
                </a:solidFill>
              </a:rPr>
              <a:t>(maska a </a:t>
            </a:r>
            <a:r>
              <a:rPr lang="sk-SK" sz="2400" b="1" i="1" dirty="0" smtClean="0">
                <a:solidFill>
                  <a:schemeClr val="accent1"/>
                </a:solidFill>
              </a:rPr>
              <a:t>kostým </a:t>
            </a:r>
            <a:r>
              <a:rPr lang="sk-SK" sz="2400" b="1" i="1" dirty="0" smtClean="0">
                <a:solidFill>
                  <a:schemeClr val="accent1"/>
                </a:solidFill>
              </a:rPr>
              <a:t>v príležitostných programoch),</a:t>
            </a:r>
            <a:endParaRPr lang="sk-SK" sz="3200" b="1" i="1" dirty="0" smtClean="0">
              <a:solidFill>
                <a:schemeClr val="accent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accent1"/>
                </a:solidFill>
              </a:rPr>
              <a:t>mimika</a:t>
            </a:r>
            <a:r>
              <a:rPr lang="sk-SK" sz="3200" b="1" dirty="0" smtClean="0">
                <a:solidFill>
                  <a:schemeClr val="accent1"/>
                </a:solidFill>
              </a:rPr>
              <a:t>,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accent1"/>
                </a:solidFill>
              </a:rPr>
              <a:t>gesto</a:t>
            </a:r>
            <a:r>
              <a:rPr lang="en-US" sz="3200" b="1" dirty="0" smtClean="0">
                <a:solidFill>
                  <a:schemeClr val="accent1"/>
                </a:solidFill>
              </a:rPr>
              <a:t>,</a:t>
            </a:r>
            <a:endParaRPr lang="sk-SK" sz="3200" b="1" dirty="0" smtClean="0">
              <a:solidFill>
                <a:schemeClr val="accent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accent1"/>
                </a:solidFill>
              </a:rPr>
              <a:t>pohyb</a:t>
            </a:r>
            <a:r>
              <a:rPr lang="sk-SK" sz="3200" b="1" dirty="0" smtClean="0">
                <a:solidFill>
                  <a:schemeClr val="accent1"/>
                </a:solidFill>
              </a:rPr>
              <a:t>.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500042"/>
            <a:ext cx="7715304" cy="178595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4000" b="1" dirty="0" smtClean="0">
                <a:solidFill>
                  <a:schemeClr val="accent4"/>
                </a:solidFill>
              </a:rPr>
              <a:t>Mimika a gestikulácia </a:t>
            </a:r>
          </a:p>
          <a:p>
            <a:pPr algn="ctr"/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nenápadná, len tam, kde to žiak vyslovene cíti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428868"/>
            <a:ext cx="78581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300" b="1" dirty="0" smtClean="0">
                <a:solidFill>
                  <a:srgbClr val="FFC000"/>
                </a:solidFill>
              </a:rPr>
              <a:t>C</a:t>
            </a:r>
            <a:r>
              <a:rPr lang="en-US" sz="2300" b="1" dirty="0" err="1" smtClean="0">
                <a:solidFill>
                  <a:srgbClr val="FFC000"/>
                </a:solidFill>
              </a:rPr>
              <a:t>entrálnu</a:t>
            </a:r>
            <a:r>
              <a:rPr lang="en-US" sz="2300" b="1" dirty="0" smtClean="0">
                <a:solidFill>
                  <a:srgbClr val="FFC000"/>
                </a:solidFill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</a:rPr>
              <a:t>úlohu</a:t>
            </a:r>
            <a:r>
              <a:rPr lang="sk-SK" sz="2300" b="1" dirty="0" smtClean="0">
                <a:solidFill>
                  <a:srgbClr val="FFC000"/>
                </a:solidFill>
              </a:rPr>
              <a:t> </a:t>
            </a:r>
            <a:r>
              <a:rPr lang="en-US" sz="2300" b="1" dirty="0" smtClean="0">
                <a:solidFill>
                  <a:srgbClr val="FFC000"/>
                </a:solidFill>
              </a:rPr>
              <a:t>v </a:t>
            </a:r>
            <a:r>
              <a:rPr lang="en-US" sz="2300" b="1" dirty="0" err="1" smtClean="0">
                <a:solidFill>
                  <a:srgbClr val="FFC000"/>
                </a:solidFill>
              </a:rPr>
              <a:t>mimike</a:t>
            </a:r>
            <a:r>
              <a:rPr lang="en-US" sz="2300" b="1" dirty="0" smtClean="0">
                <a:solidFill>
                  <a:srgbClr val="FFC000"/>
                </a:solidFill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</a:rPr>
              <a:t>hrajú</a:t>
            </a:r>
            <a:r>
              <a:rPr lang="en-US" sz="2300" b="1" dirty="0" smtClean="0">
                <a:solidFill>
                  <a:srgbClr val="FFC000"/>
                </a:solidFill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</a:rPr>
              <a:t>oči</a:t>
            </a:r>
            <a:r>
              <a:rPr lang="en-US" sz="2300" b="1" dirty="0" smtClean="0">
                <a:solidFill>
                  <a:srgbClr val="FFC000"/>
                </a:solidFill>
              </a:rPr>
              <a:t>.</a:t>
            </a:r>
            <a:r>
              <a:rPr lang="sk-SK" sz="2300" b="1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/>
              <a:t>Všetky</a:t>
            </a:r>
            <a:r>
              <a:rPr lang="en-US" sz="2300" dirty="0" smtClean="0"/>
              <a:t> </a:t>
            </a:r>
            <a:r>
              <a:rPr lang="en-US" sz="2300" dirty="0" err="1" smtClean="0"/>
              <a:t>emócie</a:t>
            </a:r>
            <a:r>
              <a:rPr lang="en-US" sz="2300" dirty="0" smtClean="0"/>
              <a:t>, </a:t>
            </a:r>
            <a:r>
              <a:rPr lang="en-US" sz="2300" dirty="0" err="1" smtClean="0"/>
              <a:t>všetky</a:t>
            </a:r>
            <a:r>
              <a:rPr lang="sk-SK" sz="2300" dirty="0" smtClean="0"/>
              <a:t> </a:t>
            </a:r>
            <a:r>
              <a:rPr lang="en-US" sz="2300" dirty="0" err="1" smtClean="0"/>
              <a:t>pohnutia</a:t>
            </a:r>
            <a:r>
              <a:rPr lang="en-US" sz="2300" dirty="0" smtClean="0"/>
              <a:t> </a:t>
            </a:r>
            <a:r>
              <a:rPr lang="en-US" sz="2300" dirty="0" err="1" smtClean="0"/>
              <a:t>mysle</a:t>
            </a:r>
            <a:r>
              <a:rPr lang="en-US" sz="2300" dirty="0" smtClean="0"/>
              <a:t>, </a:t>
            </a:r>
            <a:r>
              <a:rPr lang="en-US" sz="2300" dirty="0" err="1" smtClean="0"/>
              <a:t>teda</a:t>
            </a:r>
            <a:r>
              <a:rPr lang="en-US" sz="2300" dirty="0" smtClean="0"/>
              <a:t> </a:t>
            </a:r>
            <a:r>
              <a:rPr lang="en-US" sz="2300" dirty="0" err="1" smtClean="0"/>
              <a:t>nadšenie</a:t>
            </a:r>
            <a:r>
              <a:rPr lang="en-US" sz="2300" dirty="0" smtClean="0"/>
              <a:t>, </a:t>
            </a:r>
            <a:r>
              <a:rPr lang="en-US" sz="2300" dirty="0" err="1" smtClean="0"/>
              <a:t>úžas</a:t>
            </a:r>
            <a:r>
              <a:rPr lang="en-US" sz="2300" dirty="0" smtClean="0"/>
              <a:t>, </a:t>
            </a:r>
            <a:r>
              <a:rPr lang="en-US" sz="2300" dirty="0" err="1" smtClean="0"/>
              <a:t>šťastie</a:t>
            </a:r>
            <a:r>
              <a:rPr lang="en-US" sz="2300" dirty="0" smtClean="0"/>
              <a:t>, ale</a:t>
            </a:r>
            <a:r>
              <a:rPr lang="sk-SK" sz="2300" dirty="0" smtClean="0"/>
              <a:t> </a:t>
            </a:r>
            <a:r>
              <a:rPr lang="en-US" sz="2300" dirty="0" err="1" smtClean="0"/>
              <a:t>aj</a:t>
            </a:r>
            <a:r>
              <a:rPr lang="en-US" sz="2300" dirty="0" smtClean="0"/>
              <a:t> </a:t>
            </a:r>
            <a:r>
              <a:rPr lang="en-US" sz="2300" dirty="0" err="1" smtClean="0"/>
              <a:t>hnev</a:t>
            </a:r>
            <a:r>
              <a:rPr lang="en-US" sz="2300" dirty="0" smtClean="0"/>
              <a:t>, </a:t>
            </a:r>
            <a:r>
              <a:rPr lang="en-US" sz="2300" dirty="0" err="1" smtClean="0"/>
              <a:t>nenávisť</a:t>
            </a:r>
            <a:r>
              <a:rPr lang="en-US" sz="2300" dirty="0" smtClean="0"/>
              <a:t> a pod. </a:t>
            </a:r>
            <a:r>
              <a:rPr lang="en-US" sz="2300" dirty="0" err="1" smtClean="0"/>
              <a:t>sa</a:t>
            </a:r>
            <a:r>
              <a:rPr lang="en-US" sz="2300" dirty="0" smtClean="0"/>
              <a:t> </a:t>
            </a:r>
            <a:r>
              <a:rPr lang="en-US" sz="2300" dirty="0" err="1" smtClean="0"/>
              <a:t>zračia</a:t>
            </a:r>
            <a:r>
              <a:rPr lang="en-US" sz="2300" dirty="0" smtClean="0"/>
              <a:t> </a:t>
            </a:r>
            <a:r>
              <a:rPr lang="en-US" sz="2300" dirty="0" err="1" smtClean="0"/>
              <a:t>na</a:t>
            </a:r>
            <a:r>
              <a:rPr lang="en-US" sz="2300" dirty="0" smtClean="0"/>
              <a:t> </a:t>
            </a:r>
            <a:r>
              <a:rPr lang="en-US" sz="2300" dirty="0" err="1" smtClean="0"/>
              <a:t>mimike</a:t>
            </a:r>
            <a:r>
              <a:rPr lang="en-US" sz="2300" dirty="0" smtClean="0"/>
              <a:t> a v </a:t>
            </a:r>
            <a:r>
              <a:rPr lang="en-US" sz="2300" dirty="0" err="1" smtClean="0"/>
              <a:t>očiach</a:t>
            </a:r>
            <a:r>
              <a:rPr lang="en-US" sz="2300" dirty="0" smtClean="0"/>
              <a:t>. </a:t>
            </a:r>
            <a:r>
              <a:rPr lang="en-US" sz="2300" dirty="0" err="1" smtClean="0"/>
              <a:t>Niekedy</a:t>
            </a:r>
            <a:r>
              <a:rPr lang="en-US" sz="2300" dirty="0" smtClean="0"/>
              <a:t> </a:t>
            </a:r>
            <a:r>
              <a:rPr lang="en-US" sz="2300" dirty="0" err="1" smtClean="0"/>
              <a:t>má</a:t>
            </a:r>
            <a:r>
              <a:rPr lang="en-US" sz="2300" dirty="0" smtClean="0"/>
              <a:t> </a:t>
            </a:r>
            <a:r>
              <a:rPr lang="en-US" sz="2300" dirty="0" err="1" smtClean="0"/>
              <a:t>dieťa</a:t>
            </a:r>
            <a:r>
              <a:rPr lang="sk-SK" sz="2300" dirty="0" smtClean="0"/>
              <a:t> </a:t>
            </a:r>
            <a:r>
              <a:rPr lang="en-US" sz="2300" dirty="0" err="1" smtClean="0"/>
              <a:t>aj</a:t>
            </a:r>
            <a:r>
              <a:rPr lang="en-US" sz="2300" dirty="0" smtClean="0"/>
              <a:t> </a:t>
            </a:r>
            <a:r>
              <a:rPr lang="en-US" sz="2300" dirty="0" err="1" smtClean="0"/>
              <a:t>krásny</a:t>
            </a:r>
            <a:r>
              <a:rPr lang="sk-SK" sz="2300" dirty="0" smtClean="0"/>
              <a:t> </a:t>
            </a:r>
            <a:r>
              <a:rPr lang="en-US" sz="2300" dirty="0" err="1" smtClean="0"/>
              <a:t>zvonivý</a:t>
            </a:r>
            <a:r>
              <a:rPr lang="en-US" sz="2300" dirty="0" smtClean="0"/>
              <a:t> </a:t>
            </a:r>
            <a:r>
              <a:rPr lang="en-US" sz="2300" dirty="0" err="1" smtClean="0"/>
              <a:t>hlások</a:t>
            </a:r>
            <a:r>
              <a:rPr lang="en-US" sz="2300" dirty="0" smtClean="0"/>
              <a:t>, </a:t>
            </a:r>
            <a:r>
              <a:rPr lang="en-US" sz="2300" dirty="0" err="1" smtClean="0"/>
              <a:t>bezchybnú</a:t>
            </a:r>
            <a:r>
              <a:rPr lang="en-US" sz="2300" dirty="0" smtClean="0"/>
              <a:t> </a:t>
            </a:r>
            <a:r>
              <a:rPr lang="en-US" sz="2300" dirty="0" err="1" smtClean="0"/>
              <a:t>výslovnosť</a:t>
            </a:r>
            <a:r>
              <a:rPr lang="en-US" sz="2300" dirty="0" smtClean="0"/>
              <a:t>, ale </a:t>
            </a:r>
            <a:r>
              <a:rPr lang="en-US" sz="2300" dirty="0" err="1" smtClean="0"/>
              <a:t>tvárička</a:t>
            </a:r>
            <a:r>
              <a:rPr lang="en-US" sz="2300" dirty="0" smtClean="0"/>
              <a:t> je </a:t>
            </a:r>
            <a:r>
              <a:rPr lang="en-US" sz="2300" dirty="0" err="1" smtClean="0"/>
              <a:t>ako</a:t>
            </a:r>
            <a:r>
              <a:rPr lang="en-US" sz="2300" dirty="0" smtClean="0"/>
              <a:t> </a:t>
            </a:r>
            <a:r>
              <a:rPr lang="en-US" sz="2300" dirty="0" err="1" smtClean="0"/>
              <a:t>sfinga</a:t>
            </a:r>
            <a:r>
              <a:rPr lang="en-US" sz="2300" dirty="0" smtClean="0"/>
              <a:t>,</a:t>
            </a:r>
            <a:r>
              <a:rPr lang="sk-SK" sz="2300" dirty="0" smtClean="0"/>
              <a:t> </a:t>
            </a:r>
            <a:r>
              <a:rPr lang="en-US" sz="2300" dirty="0" err="1" smtClean="0"/>
              <a:t>očká</a:t>
            </a:r>
            <a:r>
              <a:rPr lang="en-US" sz="2300" dirty="0" smtClean="0"/>
              <a:t> </a:t>
            </a:r>
            <a:r>
              <a:rPr lang="en-US" sz="2300" dirty="0" err="1" smtClean="0"/>
              <a:t>bez</a:t>
            </a:r>
            <a:r>
              <a:rPr lang="en-US" sz="2300" dirty="0" smtClean="0"/>
              <a:t> </a:t>
            </a:r>
            <a:r>
              <a:rPr lang="en-US" sz="2300" dirty="0" err="1" smtClean="0"/>
              <a:t>života</a:t>
            </a:r>
            <a:r>
              <a:rPr lang="en-US" sz="2300" dirty="0" smtClean="0"/>
              <a:t>. </a:t>
            </a:r>
            <a:r>
              <a:rPr lang="en-US" sz="2300" dirty="0" err="1" smtClean="0"/>
              <a:t>Dieťa</a:t>
            </a:r>
            <a:r>
              <a:rPr lang="en-US" sz="2300" dirty="0" smtClean="0"/>
              <a:t> </a:t>
            </a:r>
            <a:r>
              <a:rPr lang="en-US" sz="2300" dirty="0" err="1" smtClean="0"/>
              <a:t>nežije</a:t>
            </a:r>
            <a:r>
              <a:rPr lang="en-US" sz="2300" dirty="0" smtClean="0"/>
              <a:t> </a:t>
            </a:r>
            <a:r>
              <a:rPr lang="en-US" sz="2300" dirty="0" err="1" smtClean="0"/>
              <a:t>prednesom</a:t>
            </a:r>
            <a:r>
              <a:rPr lang="en-US" sz="2300" dirty="0" smtClean="0"/>
              <a:t>, </a:t>
            </a:r>
            <a:r>
              <a:rPr lang="en-US" sz="2300" dirty="0" err="1" smtClean="0"/>
              <a:t>neprežíva</a:t>
            </a:r>
            <a:r>
              <a:rPr lang="en-US" sz="2300" dirty="0" smtClean="0"/>
              <a:t>, </a:t>
            </a:r>
            <a:r>
              <a:rPr lang="en-US" sz="2300" dirty="0" err="1" smtClean="0"/>
              <a:t>pred</a:t>
            </a:r>
            <a:r>
              <a:rPr lang="en-US" sz="2300" dirty="0" smtClean="0"/>
              <a:t> </a:t>
            </a:r>
            <a:r>
              <a:rPr lang="en-US" sz="2300" dirty="0" err="1" smtClean="0"/>
              <a:t>jeho</a:t>
            </a:r>
            <a:r>
              <a:rPr lang="sk-SK" sz="2300" dirty="0" smtClean="0"/>
              <a:t> </a:t>
            </a:r>
            <a:r>
              <a:rPr lang="en-US" sz="2300" dirty="0" err="1" smtClean="0"/>
              <a:t>vnútorným</a:t>
            </a:r>
            <a:r>
              <a:rPr lang="sk-SK" sz="2300" dirty="0" smtClean="0"/>
              <a:t> </a:t>
            </a:r>
            <a:r>
              <a:rPr lang="en-US" sz="2300" dirty="0" err="1" smtClean="0"/>
              <a:t>zrakom</a:t>
            </a:r>
            <a:r>
              <a:rPr lang="en-US" sz="2300" dirty="0" smtClean="0"/>
              <a:t> „</a:t>
            </a:r>
            <a:r>
              <a:rPr lang="en-US" sz="2300" dirty="0" err="1" smtClean="0"/>
              <a:t>neprebieha</a:t>
            </a:r>
            <a:r>
              <a:rPr lang="en-US" sz="2300" dirty="0" smtClean="0"/>
              <a:t> film“, </a:t>
            </a:r>
            <a:r>
              <a:rPr lang="en-US" sz="2300" dirty="0" err="1" smtClean="0"/>
              <a:t>iba</a:t>
            </a:r>
            <a:r>
              <a:rPr lang="en-US" sz="2300" dirty="0" smtClean="0"/>
              <a:t> </a:t>
            </a:r>
            <a:r>
              <a:rPr lang="en-US" sz="2300" dirty="0" err="1" smtClean="0"/>
              <a:t>ozvučuje</a:t>
            </a:r>
            <a:r>
              <a:rPr lang="en-US" sz="2300" dirty="0" smtClean="0"/>
              <a:t> </a:t>
            </a:r>
            <a:r>
              <a:rPr lang="en-US" sz="2300" dirty="0" err="1" smtClean="0"/>
              <a:t>slová</a:t>
            </a:r>
            <a:r>
              <a:rPr lang="en-US" sz="2300" dirty="0" smtClean="0"/>
              <a:t>.</a:t>
            </a:r>
            <a:r>
              <a:rPr lang="sk-SK" sz="2300" dirty="0" smtClean="0"/>
              <a:t> </a:t>
            </a:r>
          </a:p>
          <a:p>
            <a:pPr algn="ctr"/>
            <a:endParaRPr lang="sk-SK" sz="2300" dirty="0" smtClean="0"/>
          </a:p>
          <a:p>
            <a:pPr algn="ctr"/>
            <a:r>
              <a:rPr lang="sk-SK" sz="2300" b="1" dirty="0" smtClean="0">
                <a:solidFill>
                  <a:srgbClr val="FFC000"/>
                </a:solidFill>
              </a:rPr>
              <a:t>Gesto</a:t>
            </a:r>
            <a:r>
              <a:rPr lang="sk-SK" sz="2300" dirty="0" smtClean="0"/>
              <a:t> </a:t>
            </a:r>
            <a:r>
              <a:rPr lang="en-US" sz="2300" dirty="0" err="1" smtClean="0"/>
              <a:t>sa</a:t>
            </a:r>
            <a:r>
              <a:rPr lang="en-US" sz="2300" dirty="0" smtClean="0"/>
              <a:t> </a:t>
            </a:r>
            <a:r>
              <a:rPr lang="en-US" sz="2300" dirty="0" err="1" smtClean="0"/>
              <a:t>snažíme</a:t>
            </a:r>
            <a:r>
              <a:rPr lang="en-US" sz="2300" dirty="0" smtClean="0"/>
              <a:t> </a:t>
            </a:r>
            <a:r>
              <a:rPr lang="en-US" sz="2300" dirty="0" err="1" smtClean="0"/>
              <a:t>nenásilne</a:t>
            </a:r>
            <a:r>
              <a:rPr lang="en-US" sz="2300" dirty="0" smtClean="0"/>
              <a:t> </a:t>
            </a:r>
            <a:r>
              <a:rPr lang="en-US" sz="2300" dirty="0" err="1" smtClean="0"/>
              <a:t>odstraňovať</a:t>
            </a:r>
            <a:r>
              <a:rPr lang="en-US" sz="2300" dirty="0" smtClean="0"/>
              <a:t>, </a:t>
            </a:r>
            <a:r>
              <a:rPr lang="en-US" sz="2300" dirty="0" err="1" smtClean="0"/>
              <a:t>čím</a:t>
            </a:r>
            <a:r>
              <a:rPr lang="sk-SK" sz="2300" dirty="0" smtClean="0"/>
              <a:t> </a:t>
            </a:r>
            <a:r>
              <a:rPr lang="en-US" sz="2300" dirty="0" err="1" smtClean="0"/>
              <a:t>pestujeme</a:t>
            </a:r>
            <a:r>
              <a:rPr lang="en-US" sz="2300" dirty="0" smtClean="0"/>
              <a:t> </a:t>
            </a:r>
            <a:r>
              <a:rPr lang="en-US" sz="2300" dirty="0" err="1" smtClean="0"/>
              <a:t>autoreguláciu</a:t>
            </a:r>
            <a:r>
              <a:rPr lang="en-US" sz="2300" dirty="0" smtClean="0"/>
              <a:t> (</a:t>
            </a:r>
            <a:r>
              <a:rPr lang="en-US" sz="2300" dirty="0" err="1" smtClean="0"/>
              <a:t>sebakontrolu</a:t>
            </a:r>
            <a:r>
              <a:rPr lang="en-US" sz="2300" dirty="0" smtClean="0"/>
              <a:t>)</a:t>
            </a:r>
            <a:r>
              <a:rPr lang="sk-SK" sz="2300" dirty="0" smtClean="0"/>
              <a:t>, napr. </a:t>
            </a:r>
            <a:r>
              <a:rPr lang="pl-PL" sz="2300" dirty="0" smtClean="0"/>
              <a:t>chytenie sa za čelo, ak je reč o bolestiach hlavy – to by pedagógovia nemali podporovať.</a:t>
            </a:r>
            <a:endParaRPr lang="sk-SK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57224" y="928670"/>
            <a:ext cx="7854696" cy="5214974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 smtClean="0">
                <a:solidFill>
                  <a:schemeClr val="accent4"/>
                </a:solidFill>
              </a:rPr>
              <a:t>Treba mať pocit rozprávania!</a:t>
            </a:r>
          </a:p>
          <a:p>
            <a:pPr algn="ctr"/>
            <a:endParaRPr lang="sk-SK" sz="4000" b="1" dirty="0" smtClean="0">
              <a:solidFill>
                <a:schemeClr val="accent4"/>
              </a:solidFill>
            </a:endParaRPr>
          </a:p>
          <a:p>
            <a:pPr algn="ctr"/>
            <a:r>
              <a:rPr lang="sk-SK" sz="3600" b="1" dirty="0" smtClean="0">
                <a:solidFill>
                  <a:srgbClr val="C00000"/>
                </a:solidFill>
              </a:rPr>
              <a:t>Poslucháč nesmie pocítiť začiatok a koniec  verša.</a:t>
            </a:r>
          </a:p>
          <a:p>
            <a:pPr algn="ctr"/>
            <a:endParaRPr lang="sk-SK" sz="36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sk-SK" sz="3600" b="1" dirty="0" smtClean="0">
                <a:solidFill>
                  <a:srgbClr val="FFC000"/>
                </a:solidFill>
              </a:rPr>
              <a:t>Odporúča sa žiakom text rozpísať aj do prózy!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71472" y="357166"/>
            <a:ext cx="8129590" cy="592931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k-SK" sz="2400" b="1" dirty="0" smtClean="0">
                <a:solidFill>
                  <a:schemeClr val="accent3"/>
                </a:solidFill>
              </a:rPr>
              <a:t>P</a:t>
            </a:r>
            <a:r>
              <a:rPr lang="en-US" sz="2400" b="1" dirty="0" err="1" smtClean="0">
                <a:solidFill>
                  <a:schemeClr val="accent3"/>
                </a:solidFill>
              </a:rPr>
              <a:t>rimeranosť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/>
              <a:t>zmyslu</a:t>
            </a:r>
            <a:r>
              <a:rPr lang="en-US" sz="2400" dirty="0" smtClean="0"/>
              <a:t>, </a:t>
            </a:r>
            <a:r>
              <a:rPr lang="en-US" sz="2400" dirty="0" err="1" smtClean="0"/>
              <a:t>poetiky</a:t>
            </a:r>
            <a:r>
              <a:rPr lang="en-US" sz="2400" dirty="0" smtClean="0"/>
              <a:t>, </a:t>
            </a:r>
            <a:r>
              <a:rPr lang="en-US" sz="2400" dirty="0" err="1" smtClean="0"/>
              <a:t>myšlienkovej</a:t>
            </a:r>
            <a:r>
              <a:rPr lang="sk-SK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err="1" smtClean="0"/>
              <a:t>umeleckej</a:t>
            </a:r>
            <a:r>
              <a:rPr lang="sk-SK" sz="2400" dirty="0" smtClean="0"/>
              <a:t> </a:t>
            </a:r>
            <a:r>
              <a:rPr lang="en-US" sz="2400" dirty="0" err="1" smtClean="0"/>
              <a:t>náročnosti</a:t>
            </a:r>
            <a:r>
              <a:rPr lang="en-US" sz="2400" dirty="0" smtClean="0"/>
              <a:t> </a:t>
            </a:r>
            <a:r>
              <a:rPr lang="en-US" sz="2400" dirty="0" err="1" smtClean="0"/>
              <a:t>textu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vo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vzťahu</a:t>
            </a:r>
            <a:r>
              <a:rPr lang="en-US" sz="2400" b="1" dirty="0" smtClean="0">
                <a:solidFill>
                  <a:schemeClr val="accent3"/>
                </a:solidFill>
              </a:rPr>
              <a:t> k </a:t>
            </a:r>
            <a:r>
              <a:rPr lang="en-US" sz="2400" b="1" dirty="0" err="1" smtClean="0">
                <a:solidFill>
                  <a:schemeClr val="accent3"/>
                </a:solidFill>
              </a:rPr>
              <a:t>veku</a:t>
            </a:r>
            <a:r>
              <a:rPr lang="en-US" sz="2400" dirty="0" smtClean="0"/>
              <a:t>, </a:t>
            </a:r>
            <a:r>
              <a:rPr lang="en-US" sz="2400" dirty="0" err="1" smtClean="0"/>
              <a:t>typu</a:t>
            </a:r>
            <a:r>
              <a:rPr lang="en-US" sz="2400" dirty="0" smtClean="0"/>
              <a:t> a </a:t>
            </a:r>
            <a:r>
              <a:rPr lang="en-US" sz="2400" dirty="0" err="1" smtClean="0"/>
              <a:t>vyspelosti</a:t>
            </a:r>
            <a:r>
              <a:rPr lang="en-US" sz="2400" dirty="0" smtClean="0"/>
              <a:t> </a:t>
            </a:r>
            <a:r>
              <a:rPr lang="en-US" sz="2400" dirty="0" err="1" smtClean="0"/>
              <a:t>recitátora</a:t>
            </a:r>
            <a:r>
              <a:rPr lang="en-US" sz="2400" dirty="0" smtClean="0"/>
              <a:t>.</a:t>
            </a:r>
            <a:endParaRPr lang="sk-SK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solidFill>
                <a:schemeClr val="accent3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3"/>
                </a:solidFill>
              </a:rPr>
              <a:t>V </a:t>
            </a:r>
            <a:r>
              <a:rPr lang="en-US" sz="2400" b="1" dirty="0" err="1" smtClean="0">
                <a:solidFill>
                  <a:schemeClr val="accent3"/>
                </a:solidFill>
              </a:rPr>
              <a:t>klasickej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slovenskej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literatúre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dirty="0" smtClean="0"/>
              <a:t>je </a:t>
            </a:r>
            <a:r>
              <a:rPr lang="en-US" sz="2400" dirty="0" err="1" smtClean="0"/>
              <a:t>veľa</a:t>
            </a:r>
            <a:r>
              <a:rPr lang="en-US" sz="2400" dirty="0" smtClean="0"/>
              <a:t> </a:t>
            </a:r>
            <a:r>
              <a:rPr lang="en-US" sz="2400" dirty="0" err="1" smtClean="0"/>
              <a:t>hodnotnej</a:t>
            </a:r>
            <a:r>
              <a:rPr lang="sk-SK" sz="2400" dirty="0" smtClean="0"/>
              <a:t> </a:t>
            </a:r>
            <a:r>
              <a:rPr lang="en-US" sz="2400" dirty="0" err="1" smtClean="0"/>
              <a:t>poézie</a:t>
            </a:r>
            <a:r>
              <a:rPr lang="en-US" sz="2400" dirty="0" smtClean="0"/>
              <a:t> a </a:t>
            </a:r>
            <a:r>
              <a:rPr lang="en-US" sz="2400" dirty="0" err="1" smtClean="0"/>
              <a:t>prózy</a:t>
            </a:r>
            <a:r>
              <a:rPr lang="en-US" sz="2400" dirty="0" smtClean="0"/>
              <a:t> pre </a:t>
            </a:r>
            <a:r>
              <a:rPr lang="en-US" sz="2400" dirty="0" err="1" smtClean="0"/>
              <a:t>mladších</a:t>
            </a:r>
            <a:r>
              <a:rPr lang="en-US" sz="2400" dirty="0" smtClean="0"/>
              <a:t> </a:t>
            </a:r>
            <a:r>
              <a:rPr lang="en-US" sz="2400" dirty="0" err="1" smtClean="0"/>
              <a:t>žiakov</a:t>
            </a:r>
            <a:r>
              <a:rPr lang="en-US" sz="2400" dirty="0" smtClean="0"/>
              <a:t>. </a:t>
            </a:r>
            <a:r>
              <a:rPr lang="en-US" sz="2400" dirty="0" err="1" smtClean="0"/>
              <a:t>Azda</a:t>
            </a:r>
            <a:r>
              <a:rPr lang="en-US" sz="2400" dirty="0" smtClean="0"/>
              <a:t> </a:t>
            </a:r>
            <a:r>
              <a:rPr lang="en-US" sz="2400" dirty="0" err="1" smtClean="0"/>
              <a:t>najproblematickejšia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javí</a:t>
            </a:r>
            <a:r>
              <a:rPr lang="en-US" sz="2400" dirty="0" smtClean="0"/>
              <a:t> </a:t>
            </a:r>
            <a:r>
              <a:rPr lang="en-US" sz="2400" dirty="0" err="1" smtClean="0"/>
              <a:t>dramaturgia</a:t>
            </a:r>
            <a:r>
              <a:rPr lang="sk-SK" sz="2400" dirty="0" smtClean="0"/>
              <a:t> </a:t>
            </a:r>
            <a:r>
              <a:rPr lang="en-US" sz="2400" dirty="0" smtClean="0"/>
              <a:t>pre </a:t>
            </a:r>
            <a:r>
              <a:rPr lang="en-US" sz="2400" dirty="0" err="1" smtClean="0"/>
              <a:t>recitátorov</a:t>
            </a:r>
            <a:r>
              <a:rPr lang="sk-SK" sz="2400" dirty="0" smtClean="0"/>
              <a:t> na 2. stupni, t</a:t>
            </a:r>
            <a:r>
              <a:rPr lang="en-US" sz="2400" dirty="0" smtClean="0"/>
              <a:t>u </a:t>
            </a:r>
            <a:r>
              <a:rPr lang="en-US" sz="2400" dirty="0" err="1" smtClean="0"/>
              <a:t>treba</a:t>
            </a:r>
            <a:r>
              <a:rPr lang="en-US" sz="2400" dirty="0" smtClean="0"/>
              <a:t> </a:t>
            </a:r>
            <a:r>
              <a:rPr lang="en-US" sz="2400" dirty="0" err="1" smtClean="0"/>
              <a:t>žiakom</a:t>
            </a:r>
            <a:r>
              <a:rPr lang="en-US" sz="2400" dirty="0" smtClean="0"/>
              <a:t> </a:t>
            </a:r>
            <a:r>
              <a:rPr lang="en-US" sz="2400" dirty="0" err="1" smtClean="0"/>
              <a:t>odporúčať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prekladovú</a:t>
            </a:r>
            <a:r>
              <a:rPr lang="en-US" sz="2400" b="1" dirty="0" smtClean="0">
                <a:solidFill>
                  <a:schemeClr val="accent3"/>
                </a:solidFill>
              </a:rPr>
              <a:t>,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sk-SK" sz="2400" dirty="0" smtClean="0"/>
              <a:t>alebo </a:t>
            </a:r>
            <a:r>
              <a:rPr lang="en-US" sz="2400" b="1" dirty="0" err="1" smtClean="0">
                <a:solidFill>
                  <a:schemeClr val="accent3"/>
                </a:solidFill>
              </a:rPr>
              <a:t>našu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súčasnú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hodnotnú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literatúru</a:t>
            </a:r>
            <a:r>
              <a:rPr lang="en-US" sz="2400" b="1" dirty="0" smtClean="0"/>
              <a:t>,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/>
              <a:t>ktorá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vychádza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životných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pocitov</a:t>
            </a:r>
            <a:r>
              <a:rPr lang="sk-SK" sz="2400" b="1" dirty="0" smtClean="0"/>
              <a:t> </a:t>
            </a:r>
            <a:r>
              <a:rPr lang="en-US" sz="2400" b="1" dirty="0" err="1" smtClean="0"/>
              <a:t>jednotlivcov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rozhraní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detstva</a:t>
            </a:r>
            <a:r>
              <a:rPr lang="en-US" sz="2400" dirty="0" smtClean="0"/>
              <a:t> a </a:t>
            </a:r>
            <a:r>
              <a:rPr lang="en-US" sz="2400" dirty="0" err="1" smtClean="0"/>
              <a:t>dospelosti</a:t>
            </a:r>
            <a:r>
              <a:rPr lang="sk-SK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sk-SK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Ďalšou</a:t>
            </a:r>
            <a:r>
              <a:rPr lang="en-US" sz="2400" dirty="0" smtClean="0"/>
              <a:t> </a:t>
            </a:r>
            <a:r>
              <a:rPr lang="en-US" sz="2400" dirty="0" err="1" smtClean="0"/>
              <a:t>možnosťou</a:t>
            </a:r>
            <a:r>
              <a:rPr lang="en-US" sz="2400" dirty="0" smtClean="0"/>
              <a:t> je </a:t>
            </a:r>
            <a:r>
              <a:rPr lang="en-US" sz="2400" b="1" dirty="0" err="1" smtClean="0">
                <a:solidFill>
                  <a:schemeClr val="accent3"/>
                </a:solidFill>
              </a:rPr>
              <a:t>prednes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ľudovej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</a:rPr>
              <a:t>poézie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/>
              <a:t>pretože</a:t>
            </a:r>
            <a:r>
              <a:rPr lang="en-US" sz="2400" dirty="0" smtClean="0"/>
              <a:t> je</a:t>
            </a:r>
            <a:r>
              <a:rPr lang="sk-SK" sz="2400" dirty="0" smtClean="0"/>
              <a:t>j o</a:t>
            </a:r>
            <a:r>
              <a:rPr lang="en-US" sz="2400" dirty="0" err="1" smtClean="0"/>
              <a:t>braznosť</a:t>
            </a:r>
            <a:r>
              <a:rPr lang="en-US" sz="2400" dirty="0" smtClean="0"/>
              <a:t>, </a:t>
            </a:r>
            <a:r>
              <a:rPr lang="en-US" sz="2400" dirty="0" err="1" smtClean="0"/>
              <a:t>hravosť</a:t>
            </a:r>
            <a:r>
              <a:rPr lang="en-US" sz="2400" dirty="0" smtClean="0"/>
              <a:t>,</a:t>
            </a:r>
            <a:r>
              <a:rPr lang="sk-SK" sz="2400" dirty="0" smtClean="0"/>
              <a:t> </a:t>
            </a:r>
            <a:r>
              <a:rPr lang="pt-BR" sz="2400" dirty="0" smtClean="0"/>
              <a:t>úsmevnosť a rytmus si priam „vynucujú“ adekvátny spôsob prednesu</a:t>
            </a:r>
            <a:r>
              <a:rPr lang="sk-SK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>
                <a:solidFill>
                  <a:schemeClr val="accent4"/>
                </a:solidFill>
              </a:rPr>
              <a:t>8. </a:t>
            </a:r>
            <a:r>
              <a:rPr lang="en-US" sz="4400" dirty="0" smtClean="0">
                <a:solidFill>
                  <a:schemeClr val="accent4"/>
                </a:solidFill>
              </a:rPr>
              <a:t>ZÁŽITKOVÉ</a:t>
            </a:r>
            <a:r>
              <a:rPr lang="sk-SK" sz="4400" dirty="0" smtClean="0">
                <a:solidFill>
                  <a:schemeClr val="accent4"/>
                </a:solidFill>
              </a:rPr>
              <a:t>  </a:t>
            </a:r>
            <a:r>
              <a:rPr lang="en-US" sz="4400" dirty="0" smtClean="0">
                <a:solidFill>
                  <a:schemeClr val="accent4"/>
                </a:solidFill>
              </a:rPr>
              <a:t>METÓDY </a:t>
            </a:r>
            <a:r>
              <a:rPr lang="sk-SK" sz="4400" dirty="0" smtClean="0">
                <a:solidFill>
                  <a:schemeClr val="accent4"/>
                </a:solidFill>
              </a:rPr>
              <a:t> </a:t>
            </a:r>
            <a:r>
              <a:rPr lang="en-US" sz="4400" dirty="0" smtClean="0">
                <a:solidFill>
                  <a:schemeClr val="accent4"/>
                </a:solidFill>
              </a:rPr>
              <a:t>PRÁCE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2976" y="1714464"/>
            <a:ext cx="8001024" cy="4929246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Rozvíjanie osobnosti recitátora – rozvíjanie talentu</a:t>
            </a:r>
          </a:p>
          <a:p>
            <a:pPr algn="ctr"/>
            <a:endParaRPr lang="sk-SK" b="1" dirty="0" smtClean="0">
              <a:solidFill>
                <a:srgbClr val="FFC000"/>
              </a:solidFill>
            </a:endParaRPr>
          </a:p>
          <a:p>
            <a:pPr algn="l"/>
            <a:r>
              <a:rPr lang="en-US" sz="2400" b="1" i="1" dirty="0" smtClean="0">
                <a:solidFill>
                  <a:srgbClr val="FFC000"/>
                </a:solidFill>
              </a:rPr>
              <a:t>MET</a:t>
            </a:r>
            <a:r>
              <a:rPr lang="sk-SK" sz="2400" b="1" i="1" dirty="0" smtClean="0">
                <a:solidFill>
                  <a:srgbClr val="FFC000"/>
                </a:solidFill>
              </a:rPr>
              <a:t>ÓDA IMPROVIZÁCIE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sk-SK" dirty="0" smtClean="0"/>
              <a:t> </a:t>
            </a:r>
            <a:r>
              <a:rPr lang="en-US" dirty="0" err="1" smtClean="0"/>
              <a:t>individuálnej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endParaRPr lang="sk-SK" dirty="0" smtClean="0"/>
          </a:p>
          <a:p>
            <a:pPr algn="l"/>
            <a:r>
              <a:rPr lang="sk-SK" dirty="0" smtClean="0"/>
              <a:t>                                                  </a:t>
            </a:r>
            <a:r>
              <a:rPr lang="en-US" dirty="0" err="1" smtClean="0"/>
              <a:t>kolektívnej</a:t>
            </a:r>
            <a:r>
              <a:rPr lang="sk-SK" dirty="0" smtClean="0"/>
              <a:t>. </a:t>
            </a:r>
          </a:p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Cieľom</a:t>
            </a:r>
            <a:r>
              <a:rPr lang="en-US" dirty="0" smtClean="0"/>
              <a:t> </a:t>
            </a:r>
            <a:r>
              <a:rPr lang="en-US" dirty="0" err="1" smtClean="0"/>
              <a:t>improvizácie</a:t>
            </a:r>
            <a:r>
              <a:rPr lang="en-US" dirty="0" smtClean="0"/>
              <a:t> je </a:t>
            </a:r>
            <a:r>
              <a:rPr lang="en-US" dirty="0" err="1" smtClean="0"/>
              <a:t>rozvíjať</a:t>
            </a:r>
            <a:r>
              <a:rPr lang="en-US" dirty="0" smtClean="0"/>
              <a:t> </a:t>
            </a:r>
            <a:r>
              <a:rPr lang="en-US" dirty="0" err="1" smtClean="0"/>
              <a:t>fantáziu</a:t>
            </a:r>
            <a:r>
              <a:rPr lang="en-US" dirty="0" smtClean="0"/>
              <a:t>, </a:t>
            </a:r>
            <a:r>
              <a:rPr lang="en-US" dirty="0" err="1" smtClean="0"/>
              <a:t>partnerské</a:t>
            </a:r>
            <a:r>
              <a:rPr lang="en-US" dirty="0" smtClean="0"/>
              <a:t> </a:t>
            </a:r>
            <a:r>
              <a:rPr lang="en-US" dirty="0" err="1" smtClean="0"/>
              <a:t>vzťahy</a:t>
            </a:r>
            <a:r>
              <a:rPr lang="en-US" dirty="0" smtClean="0"/>
              <a:t>, </a:t>
            </a:r>
            <a:r>
              <a:rPr lang="en-US" dirty="0" err="1" smtClean="0"/>
              <a:t>tvorivú</a:t>
            </a:r>
            <a:r>
              <a:rPr lang="en-US" dirty="0" smtClean="0"/>
              <a:t> </a:t>
            </a:r>
            <a:r>
              <a:rPr lang="en-US" dirty="0" err="1" smtClean="0"/>
              <a:t>vizualizáciu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komunikáciu</a:t>
            </a:r>
            <a:r>
              <a:rPr lang="en-US" dirty="0" smtClean="0"/>
              <a:t>, </a:t>
            </a:r>
            <a:r>
              <a:rPr lang="en-US" dirty="0" err="1" smtClean="0"/>
              <a:t>vytvoriť</a:t>
            </a:r>
            <a:r>
              <a:rPr lang="en-US" dirty="0" smtClean="0"/>
              <a:t> </a:t>
            </a:r>
            <a:r>
              <a:rPr lang="en-US" dirty="0" err="1" smtClean="0"/>
              <a:t>priestor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zážitok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prežívanie</a:t>
            </a:r>
            <a:r>
              <a:rPr lang="sk-SK" dirty="0" smtClean="0"/>
              <a:t>.</a:t>
            </a:r>
          </a:p>
          <a:p>
            <a:pPr algn="just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émy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na výstave obrazov,</a:t>
            </a:r>
            <a:r>
              <a:rPr lang="en-US" dirty="0" smtClean="0"/>
              <a:t> v </a:t>
            </a:r>
            <a:r>
              <a:rPr lang="en-US" dirty="0" err="1" smtClean="0"/>
              <a:t>školskej</a:t>
            </a:r>
            <a:r>
              <a:rPr lang="en-US" dirty="0" smtClean="0"/>
              <a:t> </a:t>
            </a:r>
            <a:r>
              <a:rPr lang="en-US" dirty="0" err="1" smtClean="0"/>
              <a:t>jedálni</a:t>
            </a:r>
            <a:r>
              <a:rPr lang="en-US" dirty="0" smtClean="0"/>
              <a:t>,</a:t>
            </a:r>
            <a:endParaRPr lang="sk-SK" dirty="0" smtClean="0"/>
          </a:p>
          <a:p>
            <a:pPr algn="just"/>
            <a:r>
              <a:rPr lang="en-US" dirty="0" smtClean="0"/>
              <a:t>v </a:t>
            </a:r>
            <a:r>
              <a:rPr lang="en-US" dirty="0" err="1" smtClean="0"/>
              <a:t>knižnici</a:t>
            </a:r>
            <a:r>
              <a:rPr lang="en-US" dirty="0" smtClean="0"/>
              <a:t>, </a:t>
            </a:r>
            <a:r>
              <a:rPr lang="en-US" dirty="0" err="1" smtClean="0"/>
              <a:t>obchode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plavárni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zábave</a:t>
            </a:r>
            <a:r>
              <a:rPr lang="sk-SK" dirty="0" smtClean="0"/>
              <a:t> </a:t>
            </a:r>
            <a:r>
              <a:rPr lang="en-US" dirty="0" smtClean="0"/>
              <a:t>a pod.</a:t>
            </a:r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785794"/>
            <a:ext cx="7854696" cy="5857916"/>
          </a:xfrm>
        </p:spPr>
        <p:txBody>
          <a:bodyPr>
            <a:noAutofit/>
          </a:bodyPr>
          <a:lstStyle/>
          <a:p>
            <a:pPr algn="just"/>
            <a:r>
              <a:rPr lang="sk-SK" sz="2400" b="1" i="1" dirty="0" smtClean="0">
                <a:solidFill>
                  <a:srgbClr val="FFC000"/>
                </a:solidFill>
              </a:rPr>
              <a:t>TVORIVÁ VIZUALIZÁCIA –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riadená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predstavivosť</a:t>
            </a: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alebo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imaginácia</a:t>
            </a: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k-SK" sz="2800" dirty="0" smtClean="0"/>
              <a:t> </a:t>
            </a:r>
            <a:r>
              <a:rPr lang="en-US" sz="2800" dirty="0" err="1" smtClean="0"/>
              <a:t>Ide</a:t>
            </a:r>
            <a:r>
              <a:rPr lang="en-US" sz="2800" dirty="0" smtClean="0"/>
              <a:t> o </a:t>
            </a:r>
            <a:r>
              <a:rPr lang="en-US" sz="2800" dirty="0" err="1" smtClean="0"/>
              <a:t>mentálne</a:t>
            </a:r>
            <a:r>
              <a:rPr lang="en-US" sz="2800" dirty="0" smtClean="0"/>
              <a:t> </a:t>
            </a:r>
            <a:r>
              <a:rPr lang="en-US" sz="2800" dirty="0" err="1" smtClean="0"/>
              <a:t>spracovanie</a:t>
            </a:r>
            <a:r>
              <a:rPr lang="sk-SK" sz="2800" dirty="0" smtClean="0"/>
              <a:t> </a:t>
            </a:r>
            <a:r>
              <a:rPr lang="en-US" sz="2800" dirty="0" err="1" smtClean="0"/>
              <a:t>počutého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obrazy</a:t>
            </a:r>
            <a:r>
              <a:rPr lang="en-US" sz="2800" dirty="0" smtClean="0"/>
              <a:t> s </a:t>
            </a:r>
            <a:r>
              <a:rPr lang="en-US" sz="2800" dirty="0" err="1" smtClean="0"/>
              <a:t>následnou</a:t>
            </a:r>
            <a:r>
              <a:rPr lang="en-US" sz="2800" dirty="0" smtClean="0"/>
              <a:t>  </a:t>
            </a:r>
            <a:r>
              <a:rPr lang="en-US" sz="2800" dirty="0" err="1" smtClean="0"/>
              <a:t>diskusiou</a:t>
            </a:r>
            <a:r>
              <a:rPr lang="en-US" sz="2800" dirty="0" smtClean="0"/>
              <a:t>, </a:t>
            </a:r>
            <a:r>
              <a:rPr lang="en-US" sz="2800" dirty="0" err="1" smtClean="0"/>
              <a:t>prípadne</a:t>
            </a:r>
            <a:r>
              <a:rPr lang="en-US" sz="2800" dirty="0" smtClean="0"/>
              <a:t> </a:t>
            </a:r>
            <a:r>
              <a:rPr lang="en-US" sz="2800" dirty="0" err="1" smtClean="0"/>
              <a:t>tvorivým</a:t>
            </a:r>
            <a:r>
              <a:rPr lang="sk-SK" sz="2800" dirty="0" smtClean="0"/>
              <a:t> </a:t>
            </a:r>
            <a:r>
              <a:rPr lang="en-US" sz="2800" dirty="0" err="1" smtClean="0"/>
              <a:t>písaním</a:t>
            </a:r>
            <a:r>
              <a:rPr lang="en-US" sz="2800" dirty="0" smtClean="0"/>
              <a:t>. </a:t>
            </a:r>
            <a:r>
              <a:rPr lang="en-US" sz="2800" dirty="0" err="1" smtClean="0"/>
              <a:t>Táto</a:t>
            </a:r>
            <a:r>
              <a:rPr lang="en-US" sz="2800" dirty="0" smtClean="0"/>
              <a:t> </a:t>
            </a:r>
            <a:r>
              <a:rPr lang="en-US" sz="2800" dirty="0" err="1" smtClean="0"/>
              <a:t>stratégia</a:t>
            </a:r>
            <a:r>
              <a:rPr lang="en-US" sz="2800" dirty="0" smtClean="0"/>
              <a:t> </a:t>
            </a:r>
            <a:r>
              <a:rPr lang="en-US" sz="2800" dirty="0" err="1" smtClean="0"/>
              <a:t>podporuje</a:t>
            </a:r>
            <a:r>
              <a:rPr lang="en-US" sz="2800" dirty="0" smtClean="0"/>
              <a:t> </a:t>
            </a:r>
            <a:r>
              <a:rPr lang="en-US" sz="2800" dirty="0" err="1" smtClean="0"/>
              <a:t>tvorivosť</a:t>
            </a:r>
            <a:r>
              <a:rPr lang="en-US" sz="2800" dirty="0" smtClean="0"/>
              <a:t>, </a:t>
            </a:r>
            <a:r>
              <a:rPr lang="en-US" sz="2800" dirty="0" err="1" smtClean="0"/>
              <a:t>empatiu</a:t>
            </a:r>
            <a:r>
              <a:rPr lang="sk-SK" sz="2800" dirty="0" smtClean="0"/>
              <a:t>, </a:t>
            </a:r>
            <a:r>
              <a:rPr lang="en-US" sz="2800" dirty="0" err="1" smtClean="0"/>
              <a:t>fantáziu</a:t>
            </a:r>
            <a:r>
              <a:rPr lang="en-US" sz="2800" dirty="0" smtClean="0"/>
              <a:t> a </a:t>
            </a:r>
            <a:r>
              <a:rPr lang="en-US" sz="2800" dirty="0" err="1" smtClean="0"/>
              <a:t>rozvíja</a:t>
            </a:r>
            <a:r>
              <a:rPr lang="sk-SK" sz="2800" dirty="0" smtClean="0"/>
              <a:t> </a:t>
            </a:r>
            <a:r>
              <a:rPr lang="en-US" sz="2800" dirty="0" err="1" smtClean="0"/>
              <a:t>komunikačné</a:t>
            </a:r>
            <a:r>
              <a:rPr lang="en-US" sz="2800" dirty="0" smtClean="0"/>
              <a:t> </a:t>
            </a:r>
            <a:r>
              <a:rPr lang="en-US" sz="2800" dirty="0" err="1" smtClean="0"/>
              <a:t>zručnosti</a:t>
            </a:r>
            <a:r>
              <a:rPr lang="en-US" sz="2800" dirty="0" smtClean="0"/>
              <a:t>. </a:t>
            </a:r>
            <a:r>
              <a:rPr lang="sk-SK" sz="2800" dirty="0" smtClean="0"/>
              <a:t>(hra: </a:t>
            </a:r>
            <a:r>
              <a:rPr lang="sk-SK" sz="2800" i="1" dirty="0" smtClean="0"/>
              <a:t>oko kamery)</a:t>
            </a:r>
          </a:p>
          <a:p>
            <a:pPr algn="just"/>
            <a:endParaRPr lang="sk-SK" sz="2800" i="1" dirty="0" smtClean="0"/>
          </a:p>
          <a:p>
            <a:pPr algn="just"/>
            <a:r>
              <a:rPr lang="en-US" sz="2800" i="1" dirty="0" err="1" smtClean="0"/>
              <a:t>Podmienkou</a:t>
            </a:r>
            <a:r>
              <a:rPr lang="en-US" sz="2800" i="1" dirty="0" smtClean="0"/>
              <a:t> je </a:t>
            </a:r>
            <a:r>
              <a:rPr lang="en-US" sz="2800" i="1" dirty="0" err="1" smtClean="0"/>
              <a:t>vytvorenie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príjemnej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atmosféry</a:t>
            </a:r>
            <a:r>
              <a:rPr lang="en-US" sz="2800" i="1" dirty="0" smtClean="0"/>
              <a:t> v </a:t>
            </a:r>
            <a:r>
              <a:rPr lang="en-US" sz="2800" i="1" dirty="0" err="1" smtClean="0"/>
              <a:t>triede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osvetlenie</a:t>
            </a:r>
            <a:r>
              <a:rPr lang="en-US" sz="2800" i="1" dirty="0" smtClean="0"/>
              <a:t>,</a:t>
            </a:r>
            <a:r>
              <a:rPr lang="sk-SK" sz="2800" i="1" dirty="0" smtClean="0"/>
              <a:t> </a:t>
            </a:r>
            <a:r>
              <a:rPr lang="en-US" sz="2800" i="1" dirty="0" err="1" smtClean="0"/>
              <a:t>hudba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pohodlná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poloha</a:t>
            </a:r>
            <a:r>
              <a:rPr lang="en-US" sz="2800" i="1" dirty="0" smtClean="0"/>
              <a:t>), </a:t>
            </a:r>
            <a:r>
              <a:rPr lang="en-US" sz="2800" i="1" dirty="0" err="1" smtClean="0"/>
              <a:t>počúvanie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príbehu</a:t>
            </a:r>
            <a:r>
              <a:rPr lang="en-US" sz="2800" i="1" dirty="0" smtClean="0"/>
              <a:t> so </a:t>
            </a:r>
            <a:r>
              <a:rPr lang="en-US" sz="2800" i="1" dirty="0" err="1" smtClean="0"/>
              <a:t>zatvorenými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očami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následný</a:t>
            </a:r>
            <a:r>
              <a:rPr lang="sk-SK" sz="2800" i="1" dirty="0" smtClean="0"/>
              <a:t> </a:t>
            </a:r>
            <a:r>
              <a:rPr lang="en-US" sz="2800" i="1" dirty="0" err="1" smtClean="0"/>
              <a:t>spoločný</a:t>
            </a:r>
            <a:r>
              <a:rPr lang="sk-SK" sz="2800" i="1" dirty="0" smtClean="0"/>
              <a:t> 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rozhovor</a:t>
            </a:r>
            <a:r>
              <a:rPr lang="en-US" sz="2800" i="1" dirty="0" smtClean="0"/>
              <a:t> </a:t>
            </a:r>
            <a:r>
              <a:rPr lang="sk-SK" sz="2800" i="1" dirty="0" smtClean="0"/>
              <a:t> </a:t>
            </a:r>
            <a:r>
              <a:rPr lang="en-US" sz="2800" i="1" dirty="0" err="1" smtClean="0"/>
              <a:t>zameraný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sebareflexiu</a:t>
            </a:r>
            <a:r>
              <a:rPr lang="en-US" sz="2800" i="1" dirty="0" smtClean="0"/>
              <a:t>, t. j. </a:t>
            </a:r>
            <a:r>
              <a:rPr lang="en-US" sz="2800" i="1" dirty="0" err="1" smtClean="0"/>
              <a:t>analýzu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pocitov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nálad</a:t>
            </a:r>
            <a:r>
              <a:rPr lang="en-US" sz="2800" i="1" dirty="0" smtClean="0"/>
              <a:t>,</a:t>
            </a:r>
            <a:r>
              <a:rPr lang="sk-SK" sz="2800" i="1" dirty="0" smtClean="0"/>
              <a:t> </a:t>
            </a:r>
            <a:r>
              <a:rPr lang="en-US" sz="2800" i="1" dirty="0" err="1" smtClean="0"/>
              <a:t>myšlienok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predstáv</a:t>
            </a:r>
            <a:r>
              <a:rPr lang="en-US" sz="2800" dirty="0" smtClean="0"/>
              <a:t>.</a:t>
            </a:r>
            <a:endParaRPr lang="sk-SK" sz="2800" b="1" dirty="0" smtClean="0">
              <a:solidFill>
                <a:srgbClr val="FFC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 </a:t>
            </a:r>
            <a:r>
              <a:rPr lang="sk-SK" sz="4400" dirty="0" smtClean="0">
                <a:solidFill>
                  <a:schemeClr val="accent4"/>
                </a:solidFill>
              </a:rPr>
              <a:t>9. </a:t>
            </a:r>
            <a:r>
              <a:rPr lang="en-US" sz="4400" dirty="0" smtClean="0">
                <a:solidFill>
                  <a:schemeClr val="accent4"/>
                </a:solidFill>
              </a:rPr>
              <a:t>HODNOTENIE </a:t>
            </a:r>
            <a:r>
              <a:rPr lang="sk-SK" sz="4400" dirty="0" smtClean="0">
                <a:solidFill>
                  <a:schemeClr val="accent4"/>
                </a:solidFill>
              </a:rPr>
              <a:t> </a:t>
            </a:r>
            <a:r>
              <a:rPr lang="en-US" sz="4400" dirty="0" smtClean="0">
                <a:solidFill>
                  <a:schemeClr val="accent4"/>
                </a:solidFill>
              </a:rPr>
              <a:t>PREDNESU</a:t>
            </a:r>
            <a:r>
              <a:rPr lang="en-US" sz="4000" dirty="0" smtClean="0">
                <a:solidFill>
                  <a:schemeClr val="accent4"/>
                </a:solidFill>
              </a:rPr>
              <a:t/>
            </a:r>
            <a:br>
              <a:rPr lang="en-US" sz="4000" dirty="0" smtClean="0">
                <a:solidFill>
                  <a:schemeClr val="accent4"/>
                </a:solidFill>
              </a:rPr>
            </a:br>
            <a:r>
              <a:rPr lang="sk-SK" sz="3600" i="1" dirty="0" smtClean="0">
                <a:solidFill>
                  <a:schemeClr val="tx1"/>
                </a:solidFill>
              </a:rPr>
              <a:t>(</a:t>
            </a:r>
            <a:r>
              <a:rPr lang="en-US" sz="3100" i="1" dirty="0" err="1" smtClean="0">
                <a:solidFill>
                  <a:schemeClr val="tx1"/>
                </a:solidFill>
              </a:rPr>
              <a:t>podľa</a:t>
            </a:r>
            <a:r>
              <a:rPr lang="en-US" sz="3100" i="1" dirty="0" smtClean="0">
                <a:solidFill>
                  <a:schemeClr val="tx1"/>
                </a:solidFill>
              </a:rPr>
              <a:t> V. </a:t>
            </a:r>
            <a:r>
              <a:rPr lang="en-US" sz="3100" i="1" dirty="0" err="1" smtClean="0">
                <a:solidFill>
                  <a:schemeClr val="tx1"/>
                </a:solidFill>
              </a:rPr>
              <a:t>Šrámkovej</a:t>
            </a:r>
            <a:r>
              <a:rPr lang="sk-SK" sz="3100" i="1" dirty="0" smtClean="0">
                <a:solidFill>
                  <a:schemeClr val="tx1"/>
                </a:solidFill>
              </a:rPr>
              <a:t>)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854696" cy="5214950"/>
          </a:xfrm>
        </p:spPr>
        <p:txBody>
          <a:bodyPr>
            <a:normAutofit fontScale="85000" lnSpcReduction="20000"/>
          </a:bodyPr>
          <a:lstStyle/>
          <a:p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</a:p>
          <a:p>
            <a:pPr marL="598932" indent="-571500">
              <a:buAutoNum type="romanUcPeriod"/>
            </a:pPr>
            <a:r>
              <a:rPr lang="en-US" sz="31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Základy</a:t>
            </a:r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koncepcie</a:t>
            </a:r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prednesu</a:t>
            </a:r>
            <a:endParaRPr lang="en-US" sz="31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98932" indent="-571500">
              <a:buAutoNum type="romanUcPeriod"/>
            </a:pPr>
            <a:endParaRPr lang="en-US" sz="31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41782" indent="-514350"/>
            <a:r>
              <a:rPr lang="en-US" sz="2800" dirty="0" smtClean="0"/>
              <a:t>1. </a:t>
            </a:r>
            <a:r>
              <a:rPr lang="en-US" sz="2800" dirty="0" err="1" smtClean="0"/>
              <a:t>Dramaturgický</a:t>
            </a:r>
            <a:r>
              <a:rPr lang="en-US" sz="2800" dirty="0" smtClean="0"/>
              <a:t> </a:t>
            </a:r>
            <a:r>
              <a:rPr lang="en-US" sz="2800" dirty="0" err="1" smtClean="0"/>
              <a:t>výber</a:t>
            </a:r>
            <a:r>
              <a:rPr lang="en-US" sz="2800" dirty="0" smtClean="0"/>
              <a:t> </a:t>
            </a:r>
            <a:r>
              <a:rPr lang="en-US" sz="2800" dirty="0" err="1" smtClean="0"/>
              <a:t>vzhľadom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možnosti</a:t>
            </a:r>
            <a:r>
              <a:rPr lang="sk-SK" sz="2800" dirty="0" smtClean="0"/>
              <a:t> 	</a:t>
            </a:r>
            <a:r>
              <a:rPr lang="en-US" sz="2800" dirty="0" err="1" smtClean="0"/>
              <a:t>interpreta</a:t>
            </a:r>
            <a:r>
              <a:rPr lang="sk-SK" sz="2800" dirty="0" smtClean="0"/>
              <a:t> – </a:t>
            </a:r>
            <a:r>
              <a:rPr lang="en-US" sz="2800" dirty="0" err="1" smtClean="0"/>
              <a:t>ideová</a:t>
            </a:r>
            <a:r>
              <a:rPr lang="en-US" sz="2800" dirty="0" smtClean="0"/>
              <a:t> a </a:t>
            </a:r>
            <a:r>
              <a:rPr lang="en-US" sz="2800" dirty="0" err="1" smtClean="0"/>
              <a:t>umelecká</a:t>
            </a:r>
            <a:r>
              <a:rPr lang="en-US" sz="2800" dirty="0" smtClean="0"/>
              <a:t> </a:t>
            </a:r>
            <a:r>
              <a:rPr lang="en-US" sz="2800" dirty="0" err="1" smtClean="0"/>
              <a:t>hodnota</a:t>
            </a:r>
            <a:r>
              <a:rPr lang="en-US" sz="2800" dirty="0" smtClean="0"/>
              <a:t> </a:t>
            </a:r>
            <a:r>
              <a:rPr lang="en-US" sz="2800" dirty="0" err="1" smtClean="0"/>
              <a:t>textu</a:t>
            </a:r>
            <a:r>
              <a:rPr lang="en-US" sz="2800" dirty="0" smtClean="0"/>
              <a:t>, </a:t>
            </a:r>
            <a:r>
              <a:rPr lang="en-US" sz="2800" dirty="0" err="1" smtClean="0"/>
              <a:t>či</a:t>
            </a:r>
            <a:r>
              <a:rPr lang="en-US" sz="2800" dirty="0" smtClean="0"/>
              <a:t> </a:t>
            </a:r>
            <a:r>
              <a:rPr lang="sk-SK" sz="2800" dirty="0" smtClean="0"/>
              <a:t>	</a:t>
            </a:r>
            <a:r>
              <a:rPr lang="en-US" sz="2800" dirty="0" err="1" smtClean="0"/>
              <a:t>schopnosti</a:t>
            </a:r>
            <a:r>
              <a:rPr lang="en-US" sz="2800" dirty="0" smtClean="0"/>
              <a:t> a </a:t>
            </a:r>
            <a:r>
              <a:rPr lang="en-US" sz="2800" dirty="0" err="1" smtClean="0"/>
              <a:t>potenciál</a:t>
            </a:r>
            <a:r>
              <a:rPr lang="en-US" sz="2800" dirty="0" smtClean="0"/>
              <a:t> </a:t>
            </a:r>
            <a:r>
              <a:rPr lang="en-US" sz="2800" dirty="0" err="1" smtClean="0"/>
              <a:t>recitátora</a:t>
            </a:r>
            <a:r>
              <a:rPr lang="en-US" sz="2800" dirty="0" smtClean="0"/>
              <a:t> </a:t>
            </a:r>
            <a:r>
              <a:rPr lang="sk-SK" sz="2800" dirty="0" smtClean="0"/>
              <a:t>vyhovujú	</a:t>
            </a:r>
            <a:r>
              <a:rPr lang="en-US" sz="2800" dirty="0" err="1" smtClean="0"/>
              <a:t>výberu</a:t>
            </a:r>
            <a:r>
              <a:rPr lang="en-US" sz="2800" dirty="0" smtClean="0"/>
              <a:t> </a:t>
            </a:r>
            <a:r>
              <a:rPr lang="en-US" sz="2800" dirty="0" err="1" smtClean="0"/>
              <a:t>textu</a:t>
            </a:r>
            <a:r>
              <a:rPr lang="sk-SK" sz="2800" dirty="0" smtClean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Pochopenie</a:t>
            </a:r>
            <a:r>
              <a:rPr lang="en-US" sz="2800" dirty="0" smtClean="0"/>
              <a:t> </a:t>
            </a:r>
            <a:r>
              <a:rPr lang="en-US" sz="2800" dirty="0" err="1" smtClean="0"/>
              <a:t>predlohy</a:t>
            </a:r>
            <a:r>
              <a:rPr lang="en-US" sz="2800" dirty="0" smtClean="0"/>
              <a:t>, </a:t>
            </a:r>
            <a:r>
              <a:rPr lang="en-US" sz="2800" dirty="0" err="1" smtClean="0"/>
              <a:t>vcítenie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do </a:t>
            </a:r>
            <a:r>
              <a:rPr lang="en-US" sz="2800" dirty="0" err="1" smtClean="0"/>
              <a:t>autorovho</a:t>
            </a:r>
            <a:r>
              <a:rPr lang="en-US" sz="2800" dirty="0" smtClean="0"/>
              <a:t> </a:t>
            </a:r>
            <a:r>
              <a:rPr lang="en-US" sz="2800" dirty="0" err="1" smtClean="0"/>
              <a:t>štýlu</a:t>
            </a:r>
            <a:r>
              <a:rPr lang="sk-SK" sz="2800" dirty="0" smtClean="0"/>
              <a:t> – 	</a:t>
            </a:r>
            <a:r>
              <a:rPr lang="en-US" sz="2800" dirty="0" err="1" smtClean="0"/>
              <a:t>recitátor</a:t>
            </a:r>
            <a:r>
              <a:rPr lang="sk-SK" sz="2800" dirty="0" smtClean="0"/>
              <a:t> </a:t>
            </a:r>
            <a:r>
              <a:rPr lang="en-US" sz="2800" dirty="0" err="1" smtClean="0"/>
              <a:t>musí</a:t>
            </a:r>
            <a:r>
              <a:rPr lang="en-US" sz="2800" dirty="0" smtClean="0"/>
              <a:t> </a:t>
            </a:r>
            <a:r>
              <a:rPr lang="en-US" sz="2800" dirty="0" err="1" smtClean="0"/>
              <a:t>porozumieť</a:t>
            </a:r>
            <a:r>
              <a:rPr lang="en-US" sz="2800" dirty="0" smtClean="0"/>
              <a:t> </a:t>
            </a:r>
            <a:r>
              <a:rPr lang="en-US" sz="2800" dirty="0" err="1" smtClean="0"/>
              <a:t>myšlienke</a:t>
            </a:r>
            <a:r>
              <a:rPr lang="en-US" sz="2800" dirty="0" smtClean="0"/>
              <a:t> a </a:t>
            </a:r>
            <a:r>
              <a:rPr lang="en-US" sz="2800" dirty="0" err="1" smtClean="0"/>
              <a:t>zmyslu</a:t>
            </a:r>
            <a:r>
              <a:rPr lang="en-US" sz="2800" dirty="0" smtClean="0"/>
              <a:t> </a:t>
            </a:r>
            <a:r>
              <a:rPr lang="sk-SK" sz="2800" dirty="0" smtClean="0"/>
              <a:t>	</a:t>
            </a:r>
            <a:r>
              <a:rPr lang="en-US" sz="2800" dirty="0" err="1" smtClean="0"/>
              <a:t>literárneho</a:t>
            </a:r>
            <a:r>
              <a:rPr lang="en-US" sz="2800" dirty="0" smtClean="0"/>
              <a:t> </a:t>
            </a:r>
            <a:r>
              <a:rPr lang="en-US" sz="2800" dirty="0" err="1" smtClean="0"/>
              <a:t>diela</a:t>
            </a:r>
            <a:r>
              <a:rPr lang="sk-SK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sprostredkovať</a:t>
            </a:r>
            <a:r>
              <a:rPr lang="en-US" sz="2800" dirty="0" smtClean="0"/>
              <a:t> ho </a:t>
            </a:r>
            <a:r>
              <a:rPr lang="en-US" sz="2800" dirty="0" err="1" smtClean="0"/>
              <a:t>adresátovi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3. </a:t>
            </a:r>
            <a:r>
              <a:rPr lang="en-US" sz="2800" dirty="0" err="1" smtClean="0"/>
              <a:t>Stavba</a:t>
            </a:r>
            <a:r>
              <a:rPr lang="en-US" sz="2800" dirty="0" smtClean="0"/>
              <a:t> </a:t>
            </a:r>
            <a:r>
              <a:rPr lang="en-US" sz="2800" dirty="0" err="1" smtClean="0"/>
              <a:t>prednesu</a:t>
            </a:r>
            <a:r>
              <a:rPr lang="en-US" sz="2800" dirty="0" smtClean="0"/>
              <a:t> </a:t>
            </a:r>
            <a:r>
              <a:rPr lang="en-US" sz="2800" dirty="0" err="1" smtClean="0"/>
              <a:t>literárneho</a:t>
            </a:r>
            <a:r>
              <a:rPr lang="en-US" sz="2800" dirty="0" smtClean="0"/>
              <a:t> </a:t>
            </a:r>
            <a:r>
              <a:rPr lang="en-US" sz="2800" dirty="0" err="1" smtClean="0"/>
              <a:t>diela</a:t>
            </a:r>
            <a:r>
              <a:rPr lang="en-US" sz="2800" dirty="0" smtClean="0"/>
              <a:t> –</a:t>
            </a:r>
            <a:r>
              <a:rPr lang="sk-SK" sz="2800" dirty="0" smtClean="0"/>
              <a:t> </a:t>
            </a:r>
            <a:r>
              <a:rPr lang="en-US" sz="2800" dirty="0" err="1" smtClean="0"/>
              <a:t>vlastný</a:t>
            </a:r>
            <a:r>
              <a:rPr lang="en-US" sz="2800" dirty="0" smtClean="0"/>
              <a:t> </a:t>
            </a:r>
            <a:r>
              <a:rPr lang="en-US" sz="2800" dirty="0" err="1" smtClean="0"/>
              <a:t>tvorivý</a:t>
            </a:r>
            <a:endParaRPr lang="en-US" sz="2800" dirty="0" smtClean="0"/>
          </a:p>
          <a:p>
            <a:r>
              <a:rPr lang="sk-SK" sz="2800" dirty="0" smtClean="0"/>
              <a:t>	</a:t>
            </a:r>
            <a:r>
              <a:rPr lang="en-US" sz="2800" dirty="0" err="1" smtClean="0"/>
              <a:t>vklad</a:t>
            </a:r>
            <a:r>
              <a:rPr lang="en-US" sz="2800" dirty="0" smtClean="0"/>
              <a:t> </a:t>
            </a:r>
            <a:r>
              <a:rPr lang="en-US" sz="2800" dirty="0" err="1" smtClean="0"/>
              <a:t>recitátora</a:t>
            </a:r>
            <a:r>
              <a:rPr lang="sk-SK" sz="2800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071546"/>
            <a:ext cx="7854696" cy="521497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II.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Vnútorná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technická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pripravenosť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recitátora</a:t>
            </a:r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41782" indent="-514350"/>
            <a:r>
              <a:rPr lang="en-US" dirty="0" smtClean="0"/>
              <a:t>1. </a:t>
            </a:r>
            <a:r>
              <a:rPr lang="en-US" dirty="0" err="1" smtClean="0"/>
              <a:t>Predstavivosť</a:t>
            </a:r>
            <a:r>
              <a:rPr lang="en-US" dirty="0" smtClean="0"/>
              <a:t> a </a:t>
            </a:r>
            <a:r>
              <a:rPr lang="en-US" dirty="0" err="1" smtClean="0"/>
              <a:t>fantázia</a:t>
            </a:r>
            <a:r>
              <a:rPr lang="en-US" dirty="0" smtClean="0"/>
              <a:t> (</a:t>
            </a:r>
            <a:r>
              <a:rPr lang="en-US" dirty="0" err="1" smtClean="0"/>
              <a:t>hlasová</a:t>
            </a:r>
            <a:r>
              <a:rPr lang="en-US" dirty="0" smtClean="0"/>
              <a:t> </a:t>
            </a:r>
            <a:r>
              <a:rPr lang="en-US" dirty="0" err="1" smtClean="0"/>
              <a:t>farebnosť</a:t>
            </a:r>
            <a:r>
              <a:rPr lang="en-US" dirty="0" smtClean="0"/>
              <a:t>, </a:t>
            </a:r>
            <a:r>
              <a:rPr lang="sk-SK" dirty="0" smtClean="0"/>
              <a:t>	</a:t>
            </a:r>
            <a:r>
              <a:rPr lang="en-US" dirty="0" err="1" smtClean="0"/>
              <a:t>živosť</a:t>
            </a:r>
            <a:r>
              <a:rPr lang="en-US" dirty="0" smtClean="0"/>
              <a:t> </a:t>
            </a:r>
            <a:r>
              <a:rPr lang="en-US" dirty="0" err="1" smtClean="0"/>
              <a:t>prejavu</a:t>
            </a:r>
            <a:r>
              <a:rPr lang="en-US" dirty="0" smtClean="0"/>
              <a:t>)</a:t>
            </a:r>
          </a:p>
          <a:p>
            <a:pPr marL="541782" indent="-514350"/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Členenie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, </a:t>
            </a:r>
            <a:r>
              <a:rPr lang="en-US" dirty="0" err="1" smtClean="0"/>
              <a:t>rytmus</a:t>
            </a:r>
            <a:r>
              <a:rPr lang="en-US" dirty="0" smtClean="0"/>
              <a:t>, forma </a:t>
            </a:r>
            <a:r>
              <a:rPr lang="en-US" dirty="0" err="1" smtClean="0"/>
              <a:t>verša</a:t>
            </a:r>
            <a:r>
              <a:rPr lang="en-US" dirty="0" smtClean="0"/>
              <a:t> (</a:t>
            </a:r>
            <a:r>
              <a:rPr lang="en-US" dirty="0" err="1" smtClean="0"/>
              <a:t>recitátorova</a:t>
            </a:r>
            <a:r>
              <a:rPr lang="en-US" dirty="0" smtClean="0"/>
              <a:t> </a:t>
            </a:r>
            <a:r>
              <a:rPr lang="sk-SK" dirty="0" smtClean="0"/>
              <a:t>	</a:t>
            </a:r>
            <a:r>
              <a:rPr lang="en-US" dirty="0" err="1" smtClean="0"/>
              <a:t>predstavivosť</a:t>
            </a:r>
            <a:r>
              <a:rPr lang="sk-SK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prejaví</a:t>
            </a:r>
            <a:r>
              <a:rPr lang="en-US" dirty="0" smtClean="0"/>
              <a:t> v </a:t>
            </a:r>
            <a:r>
              <a:rPr lang="en-US" dirty="0" err="1" smtClean="0"/>
              <a:t>členení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k-SK" dirty="0" smtClean="0"/>
              <a:t>	</a:t>
            </a:r>
            <a:r>
              <a:rPr lang="en-US" dirty="0" err="1" smtClean="0"/>
              <a:t>menšie</a:t>
            </a:r>
            <a:r>
              <a:rPr lang="en-US" dirty="0" smtClean="0"/>
              <a:t> </a:t>
            </a:r>
            <a:r>
              <a:rPr lang="en-US" dirty="0" err="1" smtClean="0"/>
              <a:t>celky</a:t>
            </a:r>
            <a:r>
              <a:rPr lang="en-US" dirty="0" smtClean="0"/>
              <a:t> </a:t>
            </a:r>
            <a:r>
              <a:rPr lang="en-US" dirty="0" err="1" smtClean="0"/>
              <a:t>podľa</a:t>
            </a:r>
            <a:r>
              <a:rPr lang="en-US" dirty="0" smtClean="0"/>
              <a:t> </a:t>
            </a:r>
            <a:r>
              <a:rPr lang="en-US" dirty="0" err="1" smtClean="0"/>
              <a:t>významu</a:t>
            </a:r>
            <a:r>
              <a:rPr lang="en-US" dirty="0" smtClean="0"/>
              <a:t>, </a:t>
            </a:r>
            <a:r>
              <a:rPr lang="en-US" dirty="0" err="1" smtClean="0"/>
              <a:t>myšlienok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Technika</a:t>
            </a:r>
            <a:r>
              <a:rPr lang="en-US" dirty="0" smtClean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 a </a:t>
            </a:r>
            <a:r>
              <a:rPr lang="en-US" dirty="0" err="1" smtClean="0"/>
              <a:t>spisovná</a:t>
            </a:r>
            <a:r>
              <a:rPr lang="en-US" dirty="0" smtClean="0"/>
              <a:t> </a:t>
            </a:r>
            <a:r>
              <a:rPr lang="en-US" dirty="0" err="1" smtClean="0"/>
              <a:t>výslovnosť</a:t>
            </a:r>
            <a:r>
              <a:rPr lang="en-US" dirty="0" smtClean="0"/>
              <a:t> (</a:t>
            </a:r>
            <a:r>
              <a:rPr lang="en-US" dirty="0" err="1" smtClean="0"/>
              <a:t>kultúra</a:t>
            </a:r>
            <a:r>
              <a:rPr lang="en-US" dirty="0" smtClean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Pohybová</a:t>
            </a:r>
            <a:r>
              <a:rPr lang="en-US" dirty="0" smtClean="0"/>
              <a:t> </a:t>
            </a:r>
            <a:r>
              <a:rPr lang="en-US" dirty="0" err="1" smtClean="0"/>
              <a:t>kultúra</a:t>
            </a:r>
            <a:r>
              <a:rPr lang="en-US" dirty="0" smtClean="0"/>
              <a:t> (</a:t>
            </a:r>
            <a:r>
              <a:rPr lang="en-US" dirty="0" err="1" smtClean="0"/>
              <a:t>fyzický</a:t>
            </a:r>
            <a:r>
              <a:rPr lang="en-US" dirty="0" smtClean="0"/>
              <a:t> </a:t>
            </a:r>
            <a:r>
              <a:rPr lang="en-US" dirty="0" err="1" smtClean="0"/>
              <a:t>prejav</a:t>
            </a:r>
            <a:r>
              <a:rPr lang="en-US" dirty="0" smtClean="0"/>
              <a:t> </a:t>
            </a:r>
            <a:r>
              <a:rPr lang="en-US" dirty="0" err="1" smtClean="0"/>
              <a:t>recitátora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214422"/>
            <a:ext cx="7854696" cy="405246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III.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Výsledný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dojem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vystúpenie</a:t>
            </a:r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41782" indent="-514350"/>
            <a:r>
              <a:rPr lang="en-US" dirty="0" smtClean="0"/>
              <a:t>1. </a:t>
            </a:r>
            <a:r>
              <a:rPr lang="pl-PL" dirty="0" smtClean="0"/>
              <a:t>Emocionálne pôsobenie na adresáta 	(bezprostredný dojem z vystúpenia,</a:t>
            </a:r>
            <a:r>
              <a:rPr lang="en-US" dirty="0" smtClean="0"/>
              <a:t> </a:t>
            </a:r>
            <a:r>
              <a:rPr lang="en-US" dirty="0" err="1" smtClean="0"/>
              <a:t>reakcia</a:t>
            </a:r>
            <a:r>
              <a:rPr lang="en-US" dirty="0" smtClean="0"/>
              <a:t> </a:t>
            </a:r>
            <a:r>
              <a:rPr lang="sk-SK" dirty="0" smtClean="0"/>
              <a:t>	</a:t>
            </a:r>
            <a:r>
              <a:rPr lang="en-US" dirty="0" err="1" smtClean="0"/>
              <a:t>poslucháča</a:t>
            </a:r>
            <a:r>
              <a:rPr lang="en-US" dirty="0" smtClean="0"/>
              <a:t>)</a:t>
            </a:r>
          </a:p>
          <a:p>
            <a:pPr marL="541782" indent="-514350"/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Originálnosť</a:t>
            </a:r>
            <a:r>
              <a:rPr lang="en-US" dirty="0" smtClean="0"/>
              <a:t> </a:t>
            </a:r>
            <a:r>
              <a:rPr lang="en-US" dirty="0" err="1" smtClean="0"/>
              <a:t>výkonu</a:t>
            </a:r>
            <a:r>
              <a:rPr lang="en-US" dirty="0" smtClean="0"/>
              <a:t>, </a:t>
            </a:r>
            <a:r>
              <a:rPr lang="en-US" dirty="0" err="1" smtClean="0"/>
              <a:t>osobitosť</a:t>
            </a:r>
            <a:r>
              <a:rPr lang="en-US" dirty="0" smtClean="0"/>
              <a:t>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sk-SK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pôvodnosť</a:t>
            </a:r>
            <a:r>
              <a:rPr lang="en-US" dirty="0" smtClean="0"/>
              <a:t>, </a:t>
            </a:r>
            <a:r>
              <a:rPr lang="en-US" dirty="0" err="1" smtClean="0"/>
              <a:t>nápaditosť</a:t>
            </a:r>
            <a:r>
              <a:rPr lang="en-US" dirty="0" smtClean="0"/>
              <a:t>, </a:t>
            </a:r>
            <a:r>
              <a:rPr lang="en-US" dirty="0" err="1" smtClean="0"/>
              <a:t>šarm</a:t>
            </a:r>
            <a:r>
              <a:rPr lang="en-US" dirty="0" smtClean="0"/>
              <a:t>, esprit)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854696" cy="2623706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žiadnej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umeleckej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nemôže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vládnuť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jediná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predstava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„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správnosti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pPr algn="ctr"/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umeleckého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výkonu</a:t>
            </a:r>
            <a:r>
              <a:rPr lang="sk-SK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00100" y="1857364"/>
            <a:ext cx="7854696" cy="3123772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sk-SK" sz="3900" dirty="0" smtClean="0"/>
              <a:t>Použitá literatúra:</a:t>
            </a:r>
          </a:p>
          <a:p>
            <a:pPr algn="l">
              <a:buNone/>
            </a:pPr>
            <a:endParaRPr lang="sk-SK" sz="3900" dirty="0" smtClean="0"/>
          </a:p>
          <a:p>
            <a:r>
              <a:rPr lang="sk-SK" sz="3100" dirty="0" smtClean="0"/>
              <a:t>Bekénoivá, Ľ.: </a:t>
            </a:r>
            <a:r>
              <a:rPr lang="sk-SK" sz="3100" i="1" dirty="0" smtClean="0"/>
              <a:t>Kultivovanie jazyka a reči detského recitátora</a:t>
            </a:r>
            <a:r>
              <a:rPr lang="sk-SK" sz="3100" dirty="0" smtClean="0"/>
              <a:t>. </a:t>
            </a:r>
            <a:r>
              <a:rPr lang="en-US" sz="2800" dirty="0" smtClean="0"/>
              <a:t>Bratislava. </a:t>
            </a:r>
            <a:r>
              <a:rPr lang="en-US" sz="2800" dirty="0" err="1" smtClean="0"/>
              <a:t>Metodicko-pedagogické</a:t>
            </a:r>
            <a:r>
              <a:rPr lang="en-US" sz="2800" dirty="0" smtClean="0"/>
              <a:t> </a:t>
            </a:r>
            <a:r>
              <a:rPr lang="en-US" sz="2800" dirty="0" err="1" smtClean="0"/>
              <a:t>centrum</a:t>
            </a:r>
            <a:r>
              <a:rPr lang="en-US" sz="2800" dirty="0" smtClean="0"/>
              <a:t>. 2010. </a:t>
            </a:r>
            <a:r>
              <a:rPr lang="sk-SK" sz="3100" dirty="0" smtClean="0"/>
              <a:t>Počet s.</a:t>
            </a:r>
            <a:r>
              <a:rPr lang="en-US" sz="3100" smtClean="0"/>
              <a:t> 56</a:t>
            </a:r>
            <a:endParaRPr lang="sk-SK" sz="3100" dirty="0" smtClean="0"/>
          </a:p>
          <a:p>
            <a:pPr algn="l">
              <a:buNone/>
            </a:pPr>
            <a:r>
              <a:rPr lang="sk-SK" sz="3100" dirty="0" smtClean="0"/>
              <a:t>Floriánová, M.:  Ako postupovať v práci s recitátorom. </a:t>
            </a:r>
          </a:p>
          <a:p>
            <a:pPr algn="l">
              <a:buNone/>
            </a:pPr>
            <a:r>
              <a:rPr lang="sk-SK" sz="3100" dirty="0" smtClean="0">
                <a:hlinkClick r:id="rId2"/>
              </a:rPr>
              <a:t>www.google.sk</a:t>
            </a:r>
            <a:endParaRPr lang="sk-SK" sz="3100" dirty="0" smtClean="0"/>
          </a:p>
          <a:p>
            <a:pPr algn="l">
              <a:buNone/>
            </a:pPr>
            <a:r>
              <a:rPr lang="sk-SK" sz="3100" dirty="0" smtClean="0">
                <a:hlinkClick r:id="rId3"/>
              </a:rPr>
              <a:t>www.zborovna.sk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latin typeface="Monotype Corsiva" pitchFamily="66" charset="0"/>
              </a:rPr>
              <a:t>Ďakujem za pozornosť.</a:t>
            </a:r>
          </a:p>
          <a:p>
            <a:endParaRPr lang="sk-SK" sz="3200" dirty="0" smtClean="0"/>
          </a:p>
          <a:p>
            <a:r>
              <a:rPr lang="sk-SK" sz="3600" dirty="0" smtClean="0">
                <a:latin typeface="Monotype Corsiva" pitchFamily="66" charset="0"/>
              </a:rPr>
              <a:t>Želám Vám veľa úspechov pri príprave recitačných talentov</a:t>
            </a:r>
            <a:r>
              <a:rPr lang="sk-SK" sz="3200" dirty="0" smtClean="0"/>
              <a:t>. </a:t>
            </a:r>
          </a:p>
          <a:p>
            <a:endParaRPr lang="sk-SK" sz="3200" dirty="0" smtClean="0"/>
          </a:p>
          <a:p>
            <a:endParaRPr lang="sk-SK" sz="3200" dirty="0" smtClean="0"/>
          </a:p>
          <a:p>
            <a:pPr>
              <a:buNone/>
            </a:pPr>
            <a:r>
              <a:rPr lang="sk-SK" sz="3200" i="1" dirty="0" smtClean="0"/>
              <a:t>Vaša kolegyňa Vesna Kámaňová</a:t>
            </a:r>
            <a:endParaRPr lang="en-US" sz="3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143512"/>
            <a:ext cx="11811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854696" cy="4195342"/>
          </a:xfrm>
        </p:spPr>
        <p:txBody>
          <a:bodyPr>
            <a:noAutofit/>
          </a:bodyPr>
          <a:lstStyle/>
          <a:p>
            <a:pPr algn="ctr"/>
            <a:r>
              <a:rPr lang="sk-SK" sz="4400" dirty="0" smtClean="0">
                <a:latin typeface="Calisto MT" pitchFamily="18" charset="0"/>
              </a:rPr>
              <a:t>Rozhoduje </a:t>
            </a:r>
            <a:r>
              <a:rPr lang="sk-SK" sz="4400" dirty="0" smtClean="0">
                <a:solidFill>
                  <a:schemeClr val="accent3"/>
                </a:solidFill>
                <a:latin typeface="Calisto MT" pitchFamily="18" charset="0"/>
              </a:rPr>
              <a:t>kvalita textu</a:t>
            </a:r>
            <a:r>
              <a:rPr lang="sk-SK" sz="4400" dirty="0" smtClean="0">
                <a:latin typeface="Calisto MT" pitchFamily="18" charset="0"/>
              </a:rPr>
              <a:t>, nie doba, v ktorej text vznikol!</a:t>
            </a:r>
          </a:p>
          <a:p>
            <a:pPr algn="ctr"/>
            <a:endParaRPr lang="sk-SK" sz="4400" dirty="0" smtClean="0">
              <a:latin typeface="Calisto MT" pitchFamily="18" charset="0"/>
            </a:endParaRPr>
          </a:p>
          <a:p>
            <a:pPr algn="ctr"/>
            <a:r>
              <a:rPr lang="sk-SK" sz="4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„</a:t>
            </a:r>
            <a:r>
              <a:rPr lang="sk-SK" sz="4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Vybral som si tento text preto, lebo...“</a:t>
            </a:r>
            <a:endParaRPr lang="en-US" sz="4400" b="1" i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0034" y="-214338"/>
            <a:ext cx="7854696" cy="5429288"/>
          </a:xfrm>
        </p:spPr>
        <p:txBody>
          <a:bodyPr>
            <a:normAutofit/>
          </a:bodyPr>
          <a:lstStyle/>
          <a:p>
            <a:pPr algn="ctr"/>
            <a:endParaRPr lang="cs-CZ" sz="4000" dirty="0" smtClean="0">
              <a:solidFill>
                <a:schemeClr val="accent4"/>
              </a:solidFill>
            </a:endParaRPr>
          </a:p>
          <a:p>
            <a:pPr algn="ctr"/>
            <a:r>
              <a:rPr lang="cs-CZ" sz="4000" dirty="0" smtClean="0">
                <a:solidFill>
                  <a:schemeClr val="accent4"/>
                </a:solidFill>
              </a:rPr>
              <a:t>Na 1. stupni </a:t>
            </a:r>
            <a:r>
              <a:rPr lang="cs-CZ" sz="4000" dirty="0" smtClean="0"/>
              <a:t>sú vhodné </a:t>
            </a:r>
          </a:p>
          <a:p>
            <a:pPr algn="ctr"/>
            <a:r>
              <a:rPr lang="cs-CZ" sz="4000" b="1" dirty="0" smtClean="0">
                <a:solidFill>
                  <a:srgbClr val="FFC000"/>
                </a:solidFill>
              </a:rPr>
              <a:t>kratšie texty</a:t>
            </a:r>
            <a:r>
              <a:rPr lang="cs-CZ" sz="4000" dirty="0" smtClean="0"/>
              <a:t>,</a:t>
            </a:r>
          </a:p>
          <a:p>
            <a:pPr algn="ctr"/>
            <a:r>
              <a:rPr lang="cs-CZ" sz="4000" dirty="0" smtClean="0"/>
              <a:t> </a:t>
            </a:r>
            <a:r>
              <a:rPr lang="cs-CZ" sz="4000" dirty="0" smtClean="0">
                <a:solidFill>
                  <a:srgbClr val="C00000"/>
                </a:solidFill>
              </a:rPr>
              <a:t>b</a:t>
            </a:r>
            <a:r>
              <a:rPr lang="sk-SK" sz="4000" dirty="0" smtClean="0">
                <a:solidFill>
                  <a:srgbClr val="C00000"/>
                </a:solidFill>
              </a:rPr>
              <a:t>áseň na jednu maximálne dve strany </a:t>
            </a:r>
            <a:r>
              <a:rPr lang="cs-CZ" sz="4000" dirty="0" smtClean="0">
                <a:solidFill>
                  <a:srgbClr val="C00000"/>
                </a:solidFill>
              </a:rPr>
              <a:t>(do 3 minút).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3786190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Vynikajúca</a:t>
            </a:r>
            <a:r>
              <a:rPr lang="sk-SK" sz="2400" b="1" dirty="0" smtClean="0"/>
              <a:t> </a:t>
            </a:r>
            <a:r>
              <a:rPr lang="en-US" sz="2400" b="1" dirty="0" err="1" smtClean="0"/>
              <a:t>recitátorka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pedagogička</a:t>
            </a:r>
            <a:r>
              <a:rPr lang="en-US" sz="2400" b="1" dirty="0" smtClean="0"/>
              <a:t> </a:t>
            </a:r>
            <a:endParaRPr lang="sk-SK" sz="2400" b="1" dirty="0" smtClean="0"/>
          </a:p>
          <a:p>
            <a:pPr algn="ctr"/>
            <a:r>
              <a:rPr lang="en-US" sz="2400" b="1" dirty="0" smtClean="0"/>
              <a:t>Erika </a:t>
            </a:r>
            <a:r>
              <a:rPr lang="en-US" sz="2400" b="1" dirty="0" err="1" smtClean="0"/>
              <a:t>Mageranová</a:t>
            </a:r>
            <a:r>
              <a:rPr lang="en-US" sz="2400" b="1" dirty="0" smtClean="0"/>
              <a:t> </a:t>
            </a:r>
            <a:endParaRPr lang="sk-SK" sz="2400" b="1" dirty="0" smtClean="0"/>
          </a:p>
          <a:p>
            <a:pPr algn="ctr"/>
            <a:r>
              <a:rPr lang="en-US" sz="2400" b="1" dirty="0" err="1" smtClean="0"/>
              <a:t>tvrdila</a:t>
            </a:r>
            <a:r>
              <a:rPr lang="en-US" sz="2400" b="1" dirty="0" smtClean="0"/>
              <a:t>: </a:t>
            </a:r>
            <a:endParaRPr lang="sk-SK" sz="2400" b="1" dirty="0" smtClean="0"/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„</a:t>
            </a:r>
            <a:r>
              <a:rPr lang="en-US" sz="2800" b="1" i="1" dirty="0" err="1" smtClean="0">
                <a:solidFill>
                  <a:srgbClr val="C00000"/>
                </a:solidFill>
              </a:rPr>
              <a:t>Dieťa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prvé</a:t>
            </a:r>
            <a:r>
              <a:rPr lang="sk-SK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tri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minúty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prezentuje</a:t>
            </a:r>
            <a:r>
              <a:rPr lang="en-US" sz="2800" b="1" i="1" dirty="0" smtClean="0">
                <a:solidFill>
                  <a:srgbClr val="C00000"/>
                </a:solidFill>
              </a:rPr>
              <a:t> to,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čo</a:t>
            </a:r>
            <a:r>
              <a:rPr lang="en-US" sz="2800" b="1" i="1" dirty="0" smtClean="0">
                <a:solidFill>
                  <a:srgbClr val="C00000"/>
                </a:solidFill>
              </a:rPr>
              <a:t> vie,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počas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tých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ďalších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ukazuje</a:t>
            </a:r>
            <a:r>
              <a:rPr lang="en-US" sz="2800" b="1" i="1" dirty="0" smtClean="0">
                <a:solidFill>
                  <a:srgbClr val="C00000"/>
                </a:solidFill>
              </a:rPr>
              <a:t>,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čo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nevie</a:t>
            </a:r>
            <a:r>
              <a:rPr lang="en-US" sz="2800" b="1" i="1" dirty="0" smtClean="0">
                <a:solidFill>
                  <a:srgbClr val="C00000"/>
                </a:solidFill>
              </a:rPr>
              <a:t>.“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854696" cy="3909590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>
                <a:solidFill>
                  <a:schemeClr val="accent4"/>
                </a:solidFill>
              </a:rPr>
              <a:t>Na 2. stupni</a:t>
            </a:r>
          </a:p>
          <a:p>
            <a:pPr algn="ctr"/>
            <a:r>
              <a:rPr lang="cs-CZ" sz="3200" dirty="0" smtClean="0">
                <a:solidFill>
                  <a:schemeClr val="accent4"/>
                </a:solidFill>
              </a:rPr>
              <a:t> </a:t>
            </a:r>
            <a:r>
              <a:rPr lang="cs-CZ" sz="3200" dirty="0" smtClean="0"/>
              <a:t>možno použiť 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jeden text </a:t>
            </a:r>
            <a:r>
              <a:rPr lang="cs-CZ" sz="3200" dirty="0" smtClean="0"/>
              <a:t>(ideálnych je málo),</a:t>
            </a:r>
          </a:p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prípadne dlhší text skrátiť</a:t>
            </a:r>
            <a:r>
              <a:rPr lang="en-US" sz="3600" dirty="0" smtClean="0">
                <a:solidFill>
                  <a:srgbClr val="FFC000"/>
                </a:solidFill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</a:rPr>
              <a:t>alebo</a:t>
            </a:r>
            <a:endParaRPr lang="cs-CZ" sz="3600" dirty="0" smtClean="0">
              <a:solidFill>
                <a:srgbClr val="FFC000"/>
              </a:solidFill>
            </a:endParaRPr>
          </a:p>
          <a:p>
            <a:pPr algn="ctr"/>
            <a:r>
              <a:rPr lang="cs-CZ" sz="3200" dirty="0" smtClean="0"/>
              <a:t> </a:t>
            </a:r>
            <a:r>
              <a:rPr lang="cs-CZ" sz="3600" b="1" dirty="0" smtClean="0">
                <a:solidFill>
                  <a:srgbClr val="FFC000"/>
                </a:solidFill>
              </a:rPr>
              <a:t>vytvoriť z kratších básničiek, či prózy väčší celok </a:t>
            </a:r>
          </a:p>
          <a:p>
            <a:pPr algn="ctr"/>
            <a:endParaRPr lang="cs-CZ" sz="3600" b="1" dirty="0" smtClean="0">
              <a:solidFill>
                <a:srgbClr val="FFC000"/>
              </a:solidFill>
            </a:endParaRPr>
          </a:p>
          <a:p>
            <a:pPr algn="ctr"/>
            <a:r>
              <a:rPr lang="cs-CZ" sz="3200" dirty="0" smtClean="0"/>
              <a:t>(nesmie prekračovať  3 min.).</a:t>
            </a:r>
            <a:endParaRPr lang="en-US" sz="3200" dirty="0" smtClean="0"/>
          </a:p>
          <a:p>
            <a:pPr algn="ctr"/>
            <a:endParaRPr lang="cs-CZ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0558" y="714356"/>
            <a:ext cx="8253442" cy="300037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effectLst/>
                <a:latin typeface="Bodoni MT" pitchFamily="18" charset="0"/>
              </a:rPr>
              <a:t>Skracovanie textu</a:t>
            </a:r>
            <a:r>
              <a:rPr lang="sk-SK" sz="4000" b="1" dirty="0" smtClean="0">
                <a:solidFill>
                  <a:srgbClr val="C00000"/>
                </a:solidFill>
                <a:effectLst/>
                <a:latin typeface="Bodoni MT" pitchFamily="18" charset="0"/>
              </a:rPr>
              <a:t> </a:t>
            </a:r>
            <a:r>
              <a:rPr lang="sk-SK" sz="3600" dirty="0" smtClean="0">
                <a:solidFill>
                  <a:srgbClr val="FFC000"/>
                </a:solidFill>
                <a:effectLst/>
              </a:rPr>
              <a:t/>
            </a:r>
            <a:br>
              <a:rPr lang="sk-SK" sz="3600" dirty="0" smtClean="0">
                <a:solidFill>
                  <a:srgbClr val="FFC000"/>
                </a:solidFill>
                <a:effectLst/>
              </a:rPr>
            </a:br>
            <a:r>
              <a:rPr lang="sk-SK" sz="3600" dirty="0" smtClean="0">
                <a:solidFill>
                  <a:srgbClr val="FFC000"/>
                </a:solidFill>
                <a:effectLst/>
              </a:rPr>
              <a:t/>
            </a:r>
            <a:br>
              <a:rPr lang="sk-SK" sz="3600" dirty="0" smtClean="0">
                <a:solidFill>
                  <a:srgbClr val="FFC000"/>
                </a:solidFill>
                <a:effectLst/>
              </a:rPr>
            </a:br>
            <a:r>
              <a:rPr lang="en-US" sz="2800" dirty="0" err="1" smtClean="0">
                <a:solidFill>
                  <a:schemeClr val="tx1"/>
                </a:solidFill>
                <a:effectLst/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usíme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dbať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zachovanie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štýlu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autora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 err="1" smtClean="0">
                <a:solidFill>
                  <a:schemeClr val="tx1"/>
                </a:solidFill>
              </a:rPr>
              <a:t>vnútorného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zmyslu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textovej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predlohy</a:t>
            </a:r>
            <a:r>
              <a:rPr lang="sk-SK" sz="2800" dirty="0" smtClean="0">
                <a:solidFill>
                  <a:schemeClr val="tx1"/>
                </a:solidFill>
              </a:rPr>
              <a:t>, ž</a:t>
            </a:r>
            <a:r>
              <a:rPr lang="en-US" sz="2800" dirty="0" err="1" smtClean="0">
                <a:solidFill>
                  <a:schemeClr val="tx1"/>
                </a:solidFill>
              </a:rPr>
              <a:t>iak</a:t>
            </a:r>
            <a:r>
              <a:rPr lang="en-US" sz="2800" dirty="0" smtClean="0">
                <a:solidFill>
                  <a:schemeClr val="tx1"/>
                </a:solidFill>
              </a:rPr>
              <a:t> by mal </a:t>
            </a:r>
            <a:r>
              <a:rPr lang="en-US" sz="2800" dirty="0" err="1" smtClean="0">
                <a:solidFill>
                  <a:schemeClr val="tx1"/>
                </a:solidFill>
              </a:rPr>
              <a:t>poznať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celé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umelecké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dielo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z ktorého je vybraný úryvok.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3071810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k-SK" sz="2400" b="1" dirty="0" smtClean="0"/>
              <a:t>1. </a:t>
            </a:r>
            <a:r>
              <a:rPr lang="pt-BR" sz="2400" b="1" dirty="0" smtClean="0"/>
              <a:t>Urobte </a:t>
            </a:r>
            <a:r>
              <a:rPr lang="pt-BR" sz="2400" b="1" dirty="0" smtClean="0">
                <a:solidFill>
                  <a:srgbClr val="FFC000"/>
                </a:solidFill>
              </a:rPr>
              <a:t>detailnú analýzu </a:t>
            </a:r>
            <a:r>
              <a:rPr lang="pt-BR" sz="2400" b="1" dirty="0" smtClean="0"/>
              <a:t>celého textu.</a:t>
            </a:r>
            <a:endParaRPr lang="sk-SK" sz="2400" b="1" dirty="0" smtClean="0"/>
          </a:p>
          <a:p>
            <a:pPr marL="457200" indent="-457200"/>
            <a:r>
              <a:rPr lang="sk-SK" sz="2400" b="1" dirty="0" smtClean="0"/>
              <a:t>2. </a:t>
            </a:r>
            <a:r>
              <a:rPr lang="en-US" sz="2400" b="1" dirty="0" err="1" smtClean="0"/>
              <a:t>Vyselektujte</a:t>
            </a:r>
            <a:r>
              <a:rPr lang="en-US" sz="2400" b="1" dirty="0" smtClean="0"/>
              <a:t> tie </a:t>
            </a:r>
            <a:r>
              <a:rPr lang="en-US" sz="2400" b="1" dirty="0" err="1" smtClean="0"/>
              <a:t>časti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textu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ktoré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sú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dejovo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nosné</a:t>
            </a:r>
            <a:r>
              <a:rPr lang="sk-SK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/>
            <a:r>
              <a:rPr lang="sk-SK" sz="2400" b="1" dirty="0" smtClean="0"/>
              <a:t>3. </a:t>
            </a:r>
            <a:r>
              <a:rPr lang="en-US" sz="2400" b="1" dirty="0" err="1" smtClean="0"/>
              <a:t>Usilujte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vytvoriť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celok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ktorý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klasickú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výstavbu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krátky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úvod</a:t>
            </a:r>
            <a:r>
              <a:rPr lang="en-US" sz="2400" b="1" dirty="0" smtClean="0">
                <a:solidFill>
                  <a:srgbClr val="FFC000"/>
                </a:solidFill>
              </a:rPr>
              <a:t>,</a:t>
            </a:r>
            <a:r>
              <a:rPr lang="sk-SK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zápletku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vrchol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rozuzlenie</a:t>
            </a:r>
            <a:r>
              <a:rPr lang="en-US" sz="2400" b="1" dirty="0" smtClean="0"/>
              <a:t>.</a:t>
            </a:r>
            <a:endParaRPr lang="sk-SK" sz="2400" b="1" dirty="0" smtClean="0"/>
          </a:p>
          <a:p>
            <a:pPr marL="457200" indent="-457200"/>
            <a:r>
              <a:rPr lang="sk-SK" sz="2400" b="1" dirty="0" smtClean="0"/>
              <a:t>4. </a:t>
            </a:r>
            <a:r>
              <a:rPr lang="en-US" sz="2400" b="1" dirty="0" err="1" smtClean="0">
                <a:solidFill>
                  <a:srgbClr val="FFC000"/>
                </a:solidFill>
              </a:rPr>
              <a:t>Skontrolujte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či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ostal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vnútorný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zmysel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predlohy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zachovaný</a:t>
            </a:r>
            <a:r>
              <a:rPr lang="en-US" sz="2400" b="1" dirty="0" smtClean="0"/>
              <a:t>.</a:t>
            </a:r>
            <a:endParaRPr lang="sk-SK" sz="2400" b="1" dirty="0" smtClean="0"/>
          </a:p>
          <a:p>
            <a:pPr marL="457200" indent="-457200"/>
            <a:r>
              <a:rPr lang="sk-SK" sz="2400" b="1" dirty="0" smtClean="0"/>
              <a:t>5. </a:t>
            </a:r>
            <a:r>
              <a:rPr lang="en-US" sz="2400" b="1" dirty="0" err="1" smtClean="0">
                <a:solidFill>
                  <a:srgbClr val="FFC000"/>
                </a:solidFill>
              </a:rPr>
              <a:t>Overte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efektivitu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procesu</a:t>
            </a:r>
            <a:r>
              <a:rPr lang="en-US" sz="2400" b="1" dirty="0" smtClean="0"/>
              <a:t>, t. j. </a:t>
            </a:r>
            <a:r>
              <a:rPr lang="en-US" sz="2400" b="1" dirty="0" err="1" smtClean="0"/>
              <a:t>či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podarilo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vytvoriť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dynamický</a:t>
            </a:r>
            <a:r>
              <a:rPr lang="en-US" sz="2400" b="1" dirty="0" smtClean="0"/>
              <a:t>,</a:t>
            </a:r>
            <a:r>
              <a:rPr lang="sk-SK" sz="2400" b="1" dirty="0" smtClean="0"/>
              <a:t> </a:t>
            </a:r>
            <a:r>
              <a:rPr lang="en-US" sz="2400" b="1" dirty="0" err="1" smtClean="0"/>
              <a:t>ucelený</a:t>
            </a:r>
            <a:r>
              <a:rPr lang="sk-SK" sz="2400" b="1" dirty="0" smtClean="0"/>
              <a:t> a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zrozumiteľný</a:t>
            </a:r>
            <a:r>
              <a:rPr lang="en-US" sz="2400" b="1" dirty="0" smtClean="0"/>
              <a:t> </a:t>
            </a:r>
            <a:r>
              <a:rPr lang="sk-SK" sz="2400" b="1" dirty="0" smtClean="0"/>
              <a:t> </a:t>
            </a:r>
            <a:r>
              <a:rPr lang="en-US" sz="2400" b="1" dirty="0" err="1" smtClean="0"/>
              <a:t>tvar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2703</Words>
  <Application>Microsoft Office PowerPoint</Application>
  <PresentationFormat>On-screen Show (4:3)</PresentationFormat>
  <Paragraphs>400</Paragraphs>
  <Slides>57</Slides>
  <Notes>1</Notes>
  <HiddenSlides>17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Solstice</vt:lpstr>
      <vt:lpstr>K prednesu poézie a prózy  </vt:lpstr>
      <vt:lpstr>Slide 2</vt:lpstr>
      <vt:lpstr>Obsah: </vt:lpstr>
      <vt:lpstr>  1. ZÁSADY A KRITÉRIÁ VÝBERU LITERÁRNYCH TEXTOV  NA PREDNES </vt:lpstr>
      <vt:lpstr>Slide 5</vt:lpstr>
      <vt:lpstr>Slide 6</vt:lpstr>
      <vt:lpstr>Slide 7</vt:lpstr>
      <vt:lpstr>Slide 8</vt:lpstr>
      <vt:lpstr>Skracovanie textu   Musíme dbať na zachovanie štýlu autora a vnútorného zmyslu textovej predlohy, žiak by mal poznať celé umelecké dielo, z ktorého je vybraný úryvok.  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Prvú  interpretáciu prináša  dieťa! </vt:lpstr>
      <vt:lpstr>3. PRIEBEŽNÁ  PRÍPRAVA  RECITÁTORA  NA  PREDNES </vt:lpstr>
      <vt:lpstr>Slide 23</vt:lpstr>
      <vt:lpstr>   Podstata úspešného prednesu:  Vedieť sa uvoľniť!   pred prednesom aj počas prednesu</vt:lpstr>
      <vt:lpstr>4. TECHNICKÁ PRIPRAVENOSŤ  RECITÁTORA </vt:lpstr>
      <vt:lpstr>Slide 26</vt:lpstr>
      <vt:lpstr>  raný  – ranný   cenný – ceny   podaný – poddaný   otlačiť – odtlačiť   sudca –  súca  vie šiť – vieš šiť </vt:lpstr>
      <vt:lpstr>Slide 28</vt:lpstr>
      <vt:lpstr> Znelostná asimilácia - spodobovanie </vt:lpstr>
      <vt:lpstr>Slide 30</vt:lpstr>
      <vt:lpstr>5. ESTETICKÁ  STRÁNKA  REČI </vt:lpstr>
      <vt:lpstr>6. ZÁKLADNÉ   TELESNÉ  NALADENIE  RECITÁTORA </vt:lpstr>
      <vt:lpstr>Slide 33</vt:lpstr>
      <vt:lpstr>Slide 34</vt:lpstr>
      <vt:lpstr>7. PRÁCA  S  VÝRAZOVÝMI  PROSTRIEDKAMI</vt:lpstr>
      <vt:lpstr>Slide 36</vt:lpstr>
      <vt:lpstr> MODULÁCIA ARTIKULAČNÉHO PRÚDU</vt:lpstr>
      <vt:lpstr>Časová modulácia Prestávka – Pauza   </vt:lpstr>
      <vt:lpstr>Tempo</vt:lpstr>
      <vt:lpstr>Rytmus</vt:lpstr>
      <vt:lpstr>Silová modulácia </vt:lpstr>
      <vt:lpstr>Slide 42</vt:lpstr>
      <vt:lpstr>Hlasová intenzita a   dynamika prejavu</vt:lpstr>
      <vt:lpstr>Slide 44</vt:lpstr>
      <vt:lpstr>Tónová modulácia </vt:lpstr>
      <vt:lpstr>Slide 46</vt:lpstr>
      <vt:lpstr>Optické výrazové prostriedky:</vt:lpstr>
      <vt:lpstr>Slide 48</vt:lpstr>
      <vt:lpstr>Slide 49</vt:lpstr>
      <vt:lpstr>8. ZÁŽITKOVÉ  METÓDY  PRÁCE </vt:lpstr>
      <vt:lpstr>Slide 51</vt:lpstr>
      <vt:lpstr> 9. HODNOTENIE  PREDNESU (podľa V. Šrámkovej) </vt:lpstr>
      <vt:lpstr>Slide 53</vt:lpstr>
      <vt:lpstr>Slide 54</vt:lpstr>
      <vt:lpstr>Slide 55</vt:lpstr>
      <vt:lpstr>Slide 56</vt:lpstr>
      <vt:lpstr>Slide 57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Umelecký prednes poézie a prózy</dc:title>
  <dc:creator>Janko</dc:creator>
  <cp:lastModifiedBy>SitarJ</cp:lastModifiedBy>
  <cp:revision>364</cp:revision>
  <dcterms:created xsi:type="dcterms:W3CDTF">2012-10-21T18:01:46Z</dcterms:created>
  <dcterms:modified xsi:type="dcterms:W3CDTF">2013-10-08T16:14:35Z</dcterms:modified>
</cp:coreProperties>
</file>